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9"/>
  </p:notesMasterIdLst>
  <p:sldIdLst>
    <p:sldId id="256" r:id="rId2"/>
    <p:sldId id="334" r:id="rId3"/>
    <p:sldId id="265" r:id="rId4"/>
    <p:sldId id="372" r:id="rId5"/>
    <p:sldId id="373" r:id="rId6"/>
    <p:sldId id="374" r:id="rId7"/>
    <p:sldId id="375" r:id="rId8"/>
    <p:sldId id="376" r:id="rId9"/>
    <p:sldId id="377" r:id="rId10"/>
    <p:sldId id="378" r:id="rId11"/>
    <p:sldId id="379" r:id="rId12"/>
    <p:sldId id="380" r:id="rId13"/>
    <p:sldId id="381" r:id="rId14"/>
    <p:sldId id="382" r:id="rId15"/>
    <p:sldId id="383" r:id="rId16"/>
    <p:sldId id="384" r:id="rId17"/>
    <p:sldId id="385" r:id="rId18"/>
    <p:sldId id="386" r:id="rId19"/>
    <p:sldId id="387" r:id="rId20"/>
    <p:sldId id="389" r:id="rId21"/>
    <p:sldId id="390" r:id="rId22"/>
    <p:sldId id="388" r:id="rId23"/>
    <p:sldId id="391" r:id="rId24"/>
    <p:sldId id="392" r:id="rId25"/>
    <p:sldId id="393" r:id="rId26"/>
    <p:sldId id="394" r:id="rId27"/>
    <p:sldId id="259" r:id="rId2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973039F-08D1-FE43-B0A6-845B43722D55}">
          <p14:sldIdLst>
            <p14:sldId id="256"/>
          </p14:sldIdLst>
        </p14:section>
        <p14:section name="Introduction" id="{B4055BB2-04E7-B84C-9677-0D7593509CD6}">
          <p14:sldIdLst/>
        </p14:section>
        <p14:section name="Setting up environment" id="{9F62335A-B7EA-AE4C-BD03-EE7540DD4825}">
          <p14:sldIdLst/>
        </p14:section>
        <p14:section name="The Basics" id="{99C36858-EA01-0C42-85EC-90E776DB9252}">
          <p14:sldIdLst/>
        </p14:section>
        <p14:section name="Components and APIs" id="{F9ECFBD5-4260-DF48-A913-C673271535F3}">
          <p14:sldIdLst/>
        </p14:section>
        <p14:section name="Native Code" id="{98B61D1F-E37E-7943-AEA1-16CB83B58B16}">
          <p14:sldIdLst/>
        </p14:section>
        <p14:section name="Libraries" id="{33767AE4-8B0F-FF49-BF19-4CFE1AC4B87A}">
          <p14:sldIdLst>
            <p14:sldId id="334"/>
            <p14:sldId id="265"/>
            <p14:sldId id="372"/>
            <p14:sldId id="373"/>
            <p14:sldId id="374"/>
            <p14:sldId id="375"/>
            <p14:sldId id="376"/>
            <p14:sldId id="377"/>
            <p14:sldId id="378"/>
            <p14:sldId id="379"/>
            <p14:sldId id="380"/>
            <p14:sldId id="381"/>
            <p14:sldId id="382"/>
            <p14:sldId id="383"/>
            <p14:sldId id="384"/>
            <p14:sldId id="385"/>
            <p14:sldId id="386"/>
            <p14:sldId id="387"/>
            <p14:sldId id="389"/>
            <p14:sldId id="390"/>
            <p14:sldId id="388"/>
            <p14:sldId id="391"/>
            <p14:sldId id="392"/>
            <p14:sldId id="393"/>
            <p14:sldId id="394"/>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24"/>
    <p:restoredTop sz="76978"/>
  </p:normalViewPr>
  <p:slideViewPr>
    <p:cSldViewPr snapToGrid="0">
      <p:cViewPr varScale="1">
        <p:scale>
          <a:sx n="67" d="100"/>
          <a:sy n="67" d="100"/>
        </p:scale>
        <p:origin x="664" y="176"/>
      </p:cViewPr>
      <p:guideLst>
        <p:guide orient="horz" pos="2183"/>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tiff>
</file>

<file path=ppt/media/image2.png>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780371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/docs/</a:t>
            </a:r>
            <a:r>
              <a:rPr lang="en-US" dirty="0" err="1"/>
              <a:t>javascript</a:t>
            </a:r>
            <a:r>
              <a:rPr lang="en-US" dirty="0"/>
              <a:t>/</a:t>
            </a:r>
            <a:r>
              <a:rPr lang="en-US" dirty="0" err="1"/>
              <a:t>latest#notifications</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05919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Collection notifications contain information that describe what changes have occurred at a fine-grained level. This consists of the indices of objects that have been inserted, deleted, or modified since the last notification. Collection notifications are delivered asynchronously: first with the initial results, and then after any write transaction which modifies any of the objects in the collection, deletes objects from the collection, or adds new objects to the collection.</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notification callback function given to </a:t>
            </a:r>
            <a:r>
              <a:rPr lang="en-US" sz="1200" b="0" i="0" u="none" strike="noStrike" cap="none" dirty="0" err="1">
                <a:solidFill>
                  <a:schemeClr val="dk1"/>
                </a:solidFill>
                <a:effectLst/>
                <a:latin typeface="Calibri"/>
                <a:ea typeface="Calibri"/>
                <a:cs typeface="Calibri"/>
                <a:sym typeface="Calibri"/>
              </a:rPr>
              <a:t>addListener</a:t>
            </a:r>
            <a:r>
              <a:rPr lang="en-US" sz="1200" b="0" i="0" u="none" strike="noStrike" cap="none" dirty="0">
                <a:solidFill>
                  <a:schemeClr val="dk1"/>
                </a:solidFill>
                <a:effectLst/>
                <a:latin typeface="Calibri"/>
                <a:ea typeface="Calibri"/>
                <a:cs typeface="Calibri"/>
                <a:sym typeface="Calibri"/>
              </a:rPr>
              <a:t> receives two parameters when these changes occur. The first one is the collection that changed, and the second one is a changes object with information about the collection indices affected by deletions, insertions and modifications.</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former two, </a:t>
            </a:r>
            <a:r>
              <a:rPr lang="en-US" sz="1200" b="1" i="0" u="none" strike="noStrike" cap="none" dirty="0">
                <a:solidFill>
                  <a:schemeClr val="dk1"/>
                </a:solidFill>
                <a:effectLst/>
                <a:latin typeface="Calibri"/>
                <a:ea typeface="Calibri"/>
                <a:cs typeface="Calibri"/>
                <a:sym typeface="Calibri"/>
              </a:rPr>
              <a:t>deletions</a:t>
            </a:r>
            <a:r>
              <a:rPr lang="en-US" sz="1200" b="0" i="0" u="none" strike="noStrike" cap="none" dirty="0">
                <a:solidFill>
                  <a:schemeClr val="dk1"/>
                </a:solidFill>
                <a:effectLst/>
                <a:latin typeface="Calibri"/>
                <a:ea typeface="Calibri"/>
                <a:cs typeface="Calibri"/>
                <a:sym typeface="Calibri"/>
              </a:rPr>
              <a:t> and </a:t>
            </a:r>
            <a:r>
              <a:rPr lang="en-US" sz="1200" b="1" i="0" u="none" strike="noStrike" cap="none" dirty="0">
                <a:solidFill>
                  <a:schemeClr val="dk1"/>
                </a:solidFill>
                <a:effectLst/>
                <a:latin typeface="Calibri"/>
                <a:ea typeface="Calibri"/>
                <a:cs typeface="Calibri"/>
                <a:sym typeface="Calibri"/>
              </a:rPr>
              <a:t>insertions</a:t>
            </a:r>
            <a:r>
              <a:rPr lang="en-US" sz="1200" b="0" i="0" u="none" strike="noStrike" cap="none" dirty="0">
                <a:solidFill>
                  <a:schemeClr val="dk1"/>
                </a:solidFill>
                <a:effectLst/>
                <a:latin typeface="Calibri"/>
                <a:ea typeface="Calibri"/>
                <a:cs typeface="Calibri"/>
                <a:sym typeface="Calibri"/>
              </a:rPr>
              <a:t>, record the indices whenever objects start and stop being part of the collection. This takes into account when you add objects to the Realm or delete them from the Realm. For Results this also applies when you filter for specific values and the object was changed so that it is now matching the query or not matching anymore. For collections based on List, this applies when objects are added or removed from the relationship.</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Your application is notified about </a:t>
            </a:r>
            <a:r>
              <a:rPr lang="en-US" sz="1200" b="1" i="0" u="none" strike="noStrike" cap="none" dirty="0">
                <a:solidFill>
                  <a:schemeClr val="dk1"/>
                </a:solidFill>
                <a:effectLst/>
                <a:latin typeface="Calibri"/>
                <a:ea typeface="Calibri"/>
                <a:cs typeface="Calibri"/>
                <a:sym typeface="Calibri"/>
              </a:rPr>
              <a:t>modifications</a:t>
            </a:r>
            <a:r>
              <a:rPr lang="en-US" sz="1200" b="0" i="0" u="none" strike="noStrike" cap="none" dirty="0">
                <a:solidFill>
                  <a:schemeClr val="dk1"/>
                </a:solidFill>
                <a:effectLst/>
                <a:latin typeface="Calibri"/>
                <a:ea typeface="Calibri"/>
                <a:cs typeface="Calibri"/>
                <a:sym typeface="Calibri"/>
              </a:rPr>
              <a:t> whenever a property of an object has changed, which was previously part of the collection and is still part of it. This happens as well when to-one and to-many relationships change, but doesn’t take changes on inverse relationships into account.</a:t>
            </a:r>
          </a:p>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933103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27</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55107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/docs/</a:t>
            </a:r>
            <a:r>
              <a:rPr lang="en-US" dirty="0" err="1"/>
              <a:t>javascript</a:t>
            </a:r>
            <a:r>
              <a:rPr lang="en-US" dirty="0"/>
              <a:t>/latest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67361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/docs/</a:t>
            </a:r>
            <a:r>
              <a:rPr lang="en-US" dirty="0" err="1"/>
              <a:t>javascript</a:t>
            </a:r>
            <a:r>
              <a:rPr lang="en-US" dirty="0"/>
              <a:t>/</a:t>
            </a:r>
            <a:r>
              <a:rPr lang="en-US" dirty="0" err="1"/>
              <a:t>latest#queries</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53541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Let’s briefly summarize the supported features and syntax:</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comparison operands can be property names or constants. At least one of the operands must be a property name. Special constants are false, true, and null.</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Timestamps can be specified in the formats YYYY-MM-DD@HH:MM:SS:NANOSECONDS and YYYY-MM-DDTHH:MM:SS:NANOSECONDS where nanoseconds can be omitted.</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comparison operators =/==, &lt;=, &lt;, &gt;=, &gt;, and !=/&lt;&gt; are supported for int, float, double, and Date property types, e.g. age = 45.</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comparison operators =/== and !=/&lt;&gt; are supported for </a:t>
            </a:r>
            <a:r>
              <a:rPr lang="en-US" sz="1200" b="0" i="0" u="none" strike="noStrike" cap="none" dirty="0" err="1">
                <a:solidFill>
                  <a:schemeClr val="dk1"/>
                </a:solidFill>
                <a:effectLst/>
                <a:latin typeface="Calibri"/>
                <a:ea typeface="Calibri"/>
                <a:cs typeface="Calibri"/>
                <a:sym typeface="Calibri"/>
              </a:rPr>
              <a:t>boolean</a:t>
            </a:r>
            <a:r>
              <a:rPr lang="en-US" sz="1200" b="0" i="0" u="none" strike="noStrike" cap="none" dirty="0">
                <a:solidFill>
                  <a:schemeClr val="dk1"/>
                </a:solidFill>
                <a:effectLst/>
                <a:latin typeface="Calibri"/>
                <a:ea typeface="Calibri"/>
                <a:cs typeface="Calibri"/>
                <a:sym typeface="Calibri"/>
              </a:rPr>
              <a:t> (bool) properties.</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For string and data (</a:t>
            </a:r>
            <a:r>
              <a:rPr lang="en-US" sz="1200" b="0" i="0" u="none" strike="noStrike" cap="none" dirty="0" err="1">
                <a:solidFill>
                  <a:schemeClr val="dk1"/>
                </a:solidFill>
                <a:effectLst/>
                <a:latin typeface="Calibri"/>
                <a:ea typeface="Calibri"/>
                <a:cs typeface="Calibri"/>
                <a:sym typeface="Calibri"/>
              </a:rPr>
              <a:t>ArrayBuffer</a:t>
            </a:r>
            <a:r>
              <a:rPr lang="en-US" sz="1200" b="0" i="0" u="none" strike="noStrike" cap="none" dirty="0">
                <a:solidFill>
                  <a:schemeClr val="dk1"/>
                </a:solidFill>
                <a:effectLst/>
                <a:latin typeface="Calibri"/>
                <a:ea typeface="Calibri"/>
                <a:cs typeface="Calibri"/>
                <a:sym typeface="Calibri"/>
              </a:rPr>
              <a:t>) properties, the = (and ==), != (and &lt;&gt;), BEGINSWITH, CONTAINS, and ENDSWITH operators are supported, e.g. name CONTAINS 'Ja'.</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Wildcard comparison is possible for strings with the LIKE operator, e.g. name LIKE '*an?' to match “Jane”, “Dan”, “Shane”, etc.</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Case-insensitive comparisons for strings using [c], e.g. , CONTAINS[c] 'Ja'. Note that only characters “A-Z” and “a-z” will be ignored for case.</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Realm supports the following compound operators: AND/&amp;&amp;, OR/ ||, and NOT/!, e.g. name BEGINSWITH 'J' AND age &gt;= 32.</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aggregate expressions @count/@size, @min, @max, @sum and @avg are supported on list properties, e.g. </a:t>
            </a:r>
            <a:r>
              <a:rPr lang="en-US" sz="1200" b="0" i="0" u="none" strike="noStrike" cap="none" dirty="0" err="1">
                <a:solidFill>
                  <a:schemeClr val="dk1"/>
                </a:solidFill>
                <a:effectLst/>
                <a:latin typeface="Calibri"/>
                <a:ea typeface="Calibri"/>
                <a:cs typeface="Calibri"/>
                <a:sym typeface="Calibri"/>
              </a:rPr>
              <a:t>employees.@count</a:t>
            </a:r>
            <a:r>
              <a:rPr lang="en-US" sz="1200" b="0" i="0" u="none" strike="noStrike" cap="none" dirty="0">
                <a:solidFill>
                  <a:schemeClr val="dk1"/>
                </a:solidFill>
                <a:effectLst/>
                <a:latin typeface="Calibri"/>
                <a:ea typeface="Calibri"/>
                <a:cs typeface="Calibri"/>
                <a:sym typeface="Calibri"/>
              </a:rPr>
              <a:t> &gt; 5 to find list of employees with more than 5 elements.</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aggregate expression @count/@size on strings and binary properties, e.g. </a:t>
            </a:r>
            <a:r>
              <a:rPr lang="en-US" sz="1200" b="0" i="0" u="none" strike="noStrike" cap="none" dirty="0" err="1">
                <a:solidFill>
                  <a:schemeClr val="dk1"/>
                </a:solidFill>
                <a:effectLst/>
                <a:latin typeface="Calibri"/>
                <a:ea typeface="Calibri"/>
                <a:cs typeface="Calibri"/>
                <a:sym typeface="Calibri"/>
              </a:rPr>
              <a:t>name.@size</a:t>
            </a:r>
            <a:r>
              <a:rPr lang="en-US" sz="1200" b="0" i="0" u="none" strike="noStrike" cap="none" dirty="0">
                <a:solidFill>
                  <a:schemeClr val="dk1"/>
                </a:solidFill>
                <a:effectLst/>
                <a:latin typeface="Calibri"/>
                <a:ea typeface="Calibri"/>
                <a:cs typeface="Calibri"/>
                <a:sym typeface="Calibri"/>
              </a:rPr>
              <a:t> = 5 to find all with a name of 5 letters.</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 key path can follow list properties relationships, e.g. </a:t>
            </a:r>
            <a:r>
              <a:rPr lang="en-US" sz="1200" b="0" i="0" u="none" strike="noStrike" cap="none" dirty="0" err="1">
                <a:solidFill>
                  <a:schemeClr val="dk1"/>
                </a:solidFill>
                <a:effectLst/>
                <a:latin typeface="Calibri"/>
                <a:ea typeface="Calibri"/>
                <a:cs typeface="Calibri"/>
                <a:sym typeface="Calibri"/>
              </a:rPr>
              <a:t>child.age</a:t>
            </a:r>
            <a:r>
              <a:rPr lang="en-US" sz="1200" b="0" i="0" u="none" strike="noStrike" cap="none" dirty="0">
                <a:solidFill>
                  <a:schemeClr val="dk1"/>
                </a:solidFill>
                <a:effectLst/>
                <a:latin typeface="Calibri"/>
                <a:ea typeface="Calibri"/>
                <a:cs typeface="Calibri"/>
                <a:sym typeface="Calibri"/>
              </a:rPr>
              <a:t> &gt;= 13 and cars.@</a:t>
            </a:r>
            <a:r>
              <a:rPr lang="en-US" sz="1200" b="0" i="0" u="none" strike="noStrike" cap="none" dirty="0" err="1">
                <a:solidFill>
                  <a:schemeClr val="dk1"/>
                </a:solidFill>
                <a:effectLst/>
                <a:latin typeface="Calibri"/>
                <a:ea typeface="Calibri"/>
                <a:cs typeface="Calibri"/>
                <a:sym typeface="Calibri"/>
              </a:rPr>
              <a:t>avg.milage</a:t>
            </a:r>
            <a:r>
              <a:rPr lang="en-US" sz="1200" b="0" i="0" u="none" strike="noStrike" cap="none" dirty="0">
                <a:solidFill>
                  <a:schemeClr val="dk1"/>
                </a:solidFill>
                <a:effectLst/>
                <a:latin typeface="Calibri"/>
                <a:ea typeface="Calibri"/>
                <a:cs typeface="Calibri"/>
                <a:sym typeface="Calibri"/>
              </a:rPr>
              <a:t> &gt; 1000.</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 key path can also follow linking objects (backlinks), e.g. </a:t>
            </a:r>
            <a:r>
              <a:rPr lang="en-US" sz="1200" b="0" i="0" u="none" strike="noStrike" cap="none" dirty="0" err="1">
                <a:solidFill>
                  <a:schemeClr val="dk1"/>
                </a:solidFill>
                <a:effectLst/>
                <a:latin typeface="Calibri"/>
                <a:ea typeface="Calibri"/>
                <a:cs typeface="Calibri"/>
                <a:sym typeface="Calibri"/>
              </a:rPr>
              <a:t>parents.age</a:t>
            </a:r>
            <a:r>
              <a:rPr lang="en-US" sz="1200" b="0" i="0" u="none" strike="noStrike" cap="none" dirty="0">
                <a:solidFill>
                  <a:schemeClr val="dk1"/>
                </a:solidFill>
                <a:effectLst/>
                <a:latin typeface="Calibri"/>
                <a:ea typeface="Calibri"/>
                <a:cs typeface="Calibri"/>
                <a:sym typeface="Calibri"/>
              </a:rPr>
              <a:t> &gt; 25 and </a:t>
            </a:r>
            <a:r>
              <a:rPr lang="en-US" sz="1200" b="0" i="0" u="none" strike="noStrike" cap="none" dirty="0" err="1">
                <a:solidFill>
                  <a:schemeClr val="dk1"/>
                </a:solidFill>
                <a:effectLst/>
                <a:latin typeface="Calibri"/>
                <a:ea typeface="Calibri"/>
                <a:cs typeface="Calibri"/>
                <a:sym typeface="Calibri"/>
              </a:rPr>
              <a:t>parents.@count</a:t>
            </a:r>
            <a:r>
              <a:rPr lang="en-US" sz="1200" b="0" i="0" u="none" strike="noStrike" cap="none" dirty="0">
                <a:solidFill>
                  <a:schemeClr val="dk1"/>
                </a:solidFill>
                <a:effectLst/>
                <a:latin typeface="Calibri"/>
                <a:ea typeface="Calibri"/>
                <a:cs typeface="Calibri"/>
                <a:sym typeface="Calibri"/>
              </a:rPr>
              <a:t> == 2.</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 operator can be used to substitute arguments, e.g. </a:t>
            </a:r>
            <a:r>
              <a:rPr lang="en-US" sz="1200" b="0" i="0" u="none" strike="noStrike" cap="none" dirty="0" err="1">
                <a:solidFill>
                  <a:schemeClr val="dk1"/>
                </a:solidFill>
                <a:effectLst/>
                <a:latin typeface="Calibri"/>
                <a:ea typeface="Calibri"/>
                <a:cs typeface="Calibri"/>
                <a:sym typeface="Calibri"/>
              </a:rPr>
              <a:t>child.age</a:t>
            </a:r>
            <a:r>
              <a:rPr lang="en-US" sz="1200" b="0" i="0" u="none" strike="noStrike" cap="none" dirty="0">
                <a:solidFill>
                  <a:schemeClr val="dk1"/>
                </a:solidFill>
                <a:effectLst/>
                <a:latin typeface="Calibri"/>
                <a:ea typeface="Calibri"/>
                <a:cs typeface="Calibri"/>
                <a:sym typeface="Calibri"/>
              </a:rPr>
              <a:t> &gt;= $0 (see the example below).</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Sorting and find distinct values are possible with functions SORT and DISTINCT, e.g. age &gt; 20 SORT(name ASC, age DESC) DISTINCT(name). </a:t>
            </a:r>
          </a:p>
          <a:p>
            <a:pPr lvl="1">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ordering for sorting can be one of the following case insensitive literals: ASC, ASCENDING, DESC, DESCENDING.</a:t>
            </a:r>
          </a:p>
          <a:p>
            <a:pPr lvl="1">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Any number of properties can appear inside the brackets in a comma separated list.</a:t>
            </a:r>
          </a:p>
          <a:p>
            <a:pPr lvl="1">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Any number of sort/distinct conditions can be indicated, they will be applied in the specified order.</a:t>
            </a:r>
          </a:p>
          <a:p>
            <a:pPr lvl="1">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Sort or distinct cannot operate independently, these conditions must be attached to at least one query filter.</a:t>
            </a:r>
          </a:p>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8547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6009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21137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Note that the order of </a:t>
            </a:r>
            <a:r>
              <a:rPr lang="en-US" dirty="0"/>
              <a:t>Results</a:t>
            </a:r>
            <a:r>
              <a:rPr lang="en-US" sz="1200" b="0" i="0" u="none" strike="noStrike" cap="none" dirty="0">
                <a:solidFill>
                  <a:schemeClr val="dk1"/>
                </a:solidFill>
                <a:effectLst/>
                <a:latin typeface="Calibri"/>
                <a:ea typeface="Calibri"/>
                <a:cs typeface="Calibri"/>
                <a:sym typeface="Calibri"/>
              </a:rPr>
              <a:t> is only guaranteed to stay consistent when the query is sorted. For performance reasons, insertion order is not guaranteed to be preserved.</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10</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03312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82678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2"/>
          <a:stretch>
            <a:fillRect/>
          </a:stretch>
        </p:blipFill>
        <p:spPr>
          <a:xfrm>
            <a:off x="9365043" y="4532313"/>
            <a:ext cx="1751134" cy="1517649"/>
          </a:xfrm>
          <a:prstGeom prst="rect">
            <a:avLst/>
          </a:prstGeom>
        </p:spPr>
      </p:pic>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3"/>
          <a:stretch>
            <a:fillRect/>
          </a:stretch>
        </p:blipFill>
        <p:spPr>
          <a:xfrm>
            <a:off x="0" y="3295650"/>
            <a:ext cx="12192000" cy="356235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tif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2"/>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3"/>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realm.io/docs/javascript/latest#notification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hyperlink" Target="https://realm.io/docs/javascript/latest#schema-version"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8" Type="http://schemas.openxmlformats.org/officeDocument/2006/relationships/hyperlink" Target="https://realm.io/docs/javascript/latest" TargetMode="External"/><Relationship Id="rId3" Type="http://schemas.openxmlformats.org/officeDocument/2006/relationships/hyperlink" Target="https://reactnative.dev/docs/0.61/" TargetMode="External"/><Relationship Id="rId7" Type="http://schemas.openxmlformats.org/officeDocument/2006/relationships/hyperlink" Target="https://rnfirebase.io/"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hyperlink" Target="https://react-redux.js.org/introduction/quick-start" TargetMode="External"/><Relationship Id="rId5" Type="http://schemas.openxmlformats.org/officeDocument/2006/relationships/hyperlink" Target="https://redux.js.org/introduction/getting-started" TargetMode="External"/><Relationship Id="rId4" Type="http://schemas.openxmlformats.org/officeDocument/2006/relationships/hyperlink" Target="https://reactjs.org/docs/getting-started.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developer.apple.com/documentation/foundation/nspredicat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2E75B5"/>
              </a:buClr>
              <a:buSzPts val="6000"/>
              <a:buFont typeface="Calibri"/>
              <a:buNone/>
            </a:pPr>
            <a:r>
              <a:rPr lang="vi-VN" altLang="ja-JP" dirty="0">
                <a:solidFill>
                  <a:schemeClr val="accent6"/>
                </a:solidFill>
              </a:rPr>
              <a:t>React Native</a:t>
            </a:r>
            <a:r>
              <a:rPr lang="vi-VN" altLang="ja-JP" dirty="0"/>
              <a:t> Basic</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The basics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Components &amp; APIs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Native Code</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Libraries</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852A0D-2F67-854C-B5E3-6537CD6A570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3" name="TextBox 2">
            <a:extLst>
              <a:ext uri="{FF2B5EF4-FFF2-40B4-BE49-F238E27FC236}">
                <a16:creationId xmlns:a16="http://schemas.microsoft.com/office/drawing/2014/main" id="{03C609E1-5281-BE4B-923F-F38176FA48F3}"/>
              </a:ext>
            </a:extLst>
          </p:cNvPr>
          <p:cNvSpPr txBox="1"/>
          <p:nvPr/>
        </p:nvSpPr>
        <p:spPr>
          <a:xfrm>
            <a:off x="1024180" y="1100380"/>
            <a:ext cx="10072606" cy="369332"/>
          </a:xfrm>
          <a:prstGeom prst="rect">
            <a:avLst/>
          </a:prstGeom>
          <a:noFill/>
        </p:spPr>
        <p:txBody>
          <a:bodyPr wrap="square" rtlCol="0">
            <a:spAutoFit/>
          </a:bodyPr>
          <a:lstStyle/>
          <a:p>
            <a:r>
              <a:rPr lang="en-US" sz="1800" b="1" dirty="0"/>
              <a:t>Results</a:t>
            </a:r>
            <a:r>
              <a:rPr lang="en-US" sz="1800" dirty="0"/>
              <a:t> can also be sorted on the values of objects linked to by the objects you’re sorting:</a:t>
            </a:r>
            <a:endParaRPr lang="en-VN" sz="1800" dirty="0"/>
          </a:p>
        </p:txBody>
      </p:sp>
      <p:sp>
        <p:nvSpPr>
          <p:cNvPr id="4" name="Rectangle 3">
            <a:extLst>
              <a:ext uri="{FF2B5EF4-FFF2-40B4-BE49-F238E27FC236}">
                <a16:creationId xmlns:a16="http://schemas.microsoft.com/office/drawing/2014/main" id="{7446073D-2E1B-C443-A4A4-4F298A0F7172}"/>
              </a:ext>
            </a:extLst>
          </p:cNvPr>
          <p:cNvSpPr/>
          <p:nvPr/>
        </p:nvSpPr>
        <p:spPr>
          <a:xfrm>
            <a:off x="2514600" y="1906633"/>
            <a:ext cx="6096000" cy="1118255"/>
          </a:xfrm>
          <a:prstGeom prst="rect">
            <a:avLst/>
          </a:prstGeom>
          <a:solidFill>
            <a:schemeClr val="bg1">
              <a:lumMod val="95000"/>
            </a:schemeClr>
          </a:solidFill>
        </p:spPr>
        <p:txBody>
          <a:bodyPr>
            <a:spAutoFit/>
          </a:bodyPr>
          <a:lstStyle/>
          <a:p>
            <a:pPr>
              <a:lnSpc>
                <a:spcPts val="19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people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Sort people by the milage of their cars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sortedPeople = people.sorted(</a:t>
            </a:r>
            <a:r>
              <a:rPr lang="en-VN" sz="1800" dirty="0">
                <a:solidFill>
                  <a:srgbClr val="86B300"/>
                </a:solidFill>
                <a:latin typeface="var(--font-monospace)"/>
                <a:ea typeface="Times New Roman" panose="02020603050405020304" pitchFamily="18" charset="0"/>
                <a:cs typeface="Times New Roman" panose="02020603050405020304" pitchFamily="18" charset="0"/>
              </a:rPr>
              <a:t>'car.miles'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5" name="TextBox 4">
            <a:extLst>
              <a:ext uri="{FF2B5EF4-FFF2-40B4-BE49-F238E27FC236}">
                <a16:creationId xmlns:a16="http://schemas.microsoft.com/office/drawing/2014/main" id="{345B64FF-FA5F-0D42-B70F-EB5AB29DDFC3}"/>
              </a:ext>
            </a:extLst>
          </p:cNvPr>
          <p:cNvSpPr txBox="1"/>
          <p:nvPr/>
        </p:nvSpPr>
        <p:spPr>
          <a:xfrm>
            <a:off x="1024180" y="3359033"/>
            <a:ext cx="10329620" cy="369332"/>
          </a:xfrm>
          <a:prstGeom prst="rect">
            <a:avLst/>
          </a:prstGeom>
          <a:noFill/>
        </p:spPr>
        <p:txBody>
          <a:bodyPr wrap="square" rtlCol="0">
            <a:spAutoFit/>
          </a:bodyPr>
          <a:lstStyle/>
          <a:p>
            <a:r>
              <a:rPr lang="en-US" sz="1800" b="1" dirty="0"/>
              <a:t>List</a:t>
            </a:r>
            <a:r>
              <a:rPr lang="en-US" sz="1800" dirty="0"/>
              <a:t>s of basic types can be sorted by their values by calling </a:t>
            </a:r>
            <a:r>
              <a:rPr lang="en-US" sz="1800" b="1" dirty="0"/>
              <a:t>sorted() </a:t>
            </a:r>
            <a:r>
              <a:rPr lang="en-US" sz="1800" dirty="0"/>
              <a:t>without specifying a property:</a:t>
            </a:r>
            <a:endParaRPr lang="en-VN" sz="1800" dirty="0"/>
          </a:p>
        </p:txBody>
      </p:sp>
      <p:sp>
        <p:nvSpPr>
          <p:cNvPr id="6" name="Rectangle 5">
            <a:extLst>
              <a:ext uri="{FF2B5EF4-FFF2-40B4-BE49-F238E27FC236}">
                <a16:creationId xmlns:a16="http://schemas.microsoft.com/office/drawing/2014/main" id="{1ECA2E73-F356-EB44-B6CB-6281202E657F}"/>
              </a:ext>
            </a:extLst>
          </p:cNvPr>
          <p:cNvSpPr/>
          <p:nvPr/>
        </p:nvSpPr>
        <p:spPr>
          <a:xfrm>
            <a:off x="2514600" y="4161896"/>
            <a:ext cx="6096000" cy="605294"/>
          </a:xfrm>
          <a:prstGeom prst="rect">
            <a:avLst/>
          </a:prstGeom>
          <a:solidFill>
            <a:schemeClr val="bg1">
              <a:lumMod val="95000"/>
            </a:schemeClr>
          </a:solidFill>
        </p:spPr>
        <p:txBody>
          <a:bodyPr>
            <a:spAutoFit/>
          </a:bodyPr>
          <a:lstStyle/>
          <a:p>
            <a:pPr>
              <a:lnSpc>
                <a:spcPts val="19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person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sortedTestScores = person.testScores.sorted();</a:t>
            </a:r>
            <a:r>
              <a:rPr lang="en-VN" sz="1800" dirty="0"/>
              <a:t> </a:t>
            </a:r>
          </a:p>
        </p:txBody>
      </p:sp>
    </p:spTree>
    <p:extLst>
      <p:ext uri="{BB962C8B-B14F-4D97-AF65-F5344CB8AC3E}">
        <p14:creationId xmlns:p14="http://schemas.microsoft.com/office/powerpoint/2010/main" val="32106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3998035" cy="400110"/>
          </a:xfrm>
          <a:prstGeom prst="rect">
            <a:avLst/>
          </a:prstGeom>
        </p:spPr>
        <p:txBody>
          <a:bodyPr wrap="square">
            <a:spAutoFit/>
          </a:bodyPr>
          <a:lstStyle/>
          <a:p>
            <a:r>
              <a:rPr lang="en-US" sz="2000" b="1" dirty="0"/>
              <a:t>Auto-Updating Results</a:t>
            </a:r>
            <a:endParaRPr lang="en-VN" sz="2000" b="1" dirty="0"/>
          </a:p>
        </p:txBody>
      </p:sp>
      <p:sp>
        <p:nvSpPr>
          <p:cNvPr id="5" name="TextBox 4">
            <a:extLst>
              <a:ext uri="{FF2B5EF4-FFF2-40B4-BE49-F238E27FC236}">
                <a16:creationId xmlns:a16="http://schemas.microsoft.com/office/drawing/2014/main" id="{31F2971B-851F-4545-BB01-9B0FD3AAEEFF}"/>
              </a:ext>
            </a:extLst>
          </p:cNvPr>
          <p:cNvSpPr txBox="1"/>
          <p:nvPr/>
        </p:nvSpPr>
        <p:spPr>
          <a:xfrm>
            <a:off x="681925" y="1348353"/>
            <a:ext cx="10671875" cy="2062103"/>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b="1" dirty="0"/>
              <a:t>Results</a:t>
            </a:r>
            <a:r>
              <a:rPr lang="en-US" sz="1800" dirty="0"/>
              <a:t> instances are live, auto-updating views into the underlying data, which means results never have to be re-fetched. </a:t>
            </a:r>
          </a:p>
          <a:p>
            <a:pPr marL="285750" indent="-285750">
              <a:spcBef>
                <a:spcPts val="600"/>
              </a:spcBef>
              <a:spcAft>
                <a:spcPts val="600"/>
              </a:spcAft>
              <a:buFont typeface="Arial" panose="020B0604020202020204" pitchFamily="34" charset="0"/>
              <a:buChar char="•"/>
            </a:pPr>
            <a:r>
              <a:rPr lang="en-US" sz="1800" dirty="0"/>
              <a:t>Modifying objects that affect the query will be reflected in the results immediately. </a:t>
            </a:r>
          </a:p>
          <a:p>
            <a:pPr marL="285750" indent="-285750">
              <a:spcBef>
                <a:spcPts val="600"/>
              </a:spcBef>
              <a:spcAft>
                <a:spcPts val="600"/>
              </a:spcAft>
              <a:buFont typeface="Arial" panose="020B0604020202020204" pitchFamily="34" charset="0"/>
              <a:buChar char="•"/>
            </a:pPr>
            <a:r>
              <a:rPr lang="en-US" sz="1800" dirty="0"/>
              <a:t>The one exception to this is when using </a:t>
            </a:r>
            <a:r>
              <a:rPr lang="en-US" sz="1800" b="1" dirty="0"/>
              <a:t>for...in</a:t>
            </a:r>
            <a:r>
              <a:rPr lang="en-US" sz="1800" dirty="0"/>
              <a:t> or </a:t>
            </a:r>
            <a:r>
              <a:rPr lang="en-US" sz="1800" b="1" dirty="0"/>
              <a:t>for...of</a:t>
            </a:r>
            <a:r>
              <a:rPr lang="en-US" sz="1800" dirty="0"/>
              <a:t>, which will always iterate over the objects which matched the query when the iteration is started, even if some of them are deleted or modified to be excluded by the filter during the iteration.</a:t>
            </a:r>
          </a:p>
        </p:txBody>
      </p:sp>
      <p:sp>
        <p:nvSpPr>
          <p:cNvPr id="6" name="Rectangle 5">
            <a:extLst>
              <a:ext uri="{FF2B5EF4-FFF2-40B4-BE49-F238E27FC236}">
                <a16:creationId xmlns:a16="http://schemas.microsoft.com/office/drawing/2014/main" id="{79A82B19-314B-114A-9249-E4A042F02D2E}"/>
              </a:ext>
            </a:extLst>
          </p:cNvPr>
          <p:cNvSpPr/>
          <p:nvPr/>
        </p:nvSpPr>
        <p:spPr>
          <a:xfrm>
            <a:off x="2650210" y="3800076"/>
            <a:ext cx="5960390" cy="1709571"/>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hondas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'make = "Honda"'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hondas.length == 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realm.write(()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 {make: </a:t>
            </a:r>
            <a:r>
              <a:rPr lang="en-VN" sz="1800" dirty="0">
                <a:solidFill>
                  <a:srgbClr val="86B300"/>
                </a:solidFill>
                <a:latin typeface="var(--font-monospace)"/>
                <a:ea typeface="Times New Roman" panose="02020603050405020304" pitchFamily="18" charset="0"/>
                <a:cs typeface="Times New Roman" panose="02020603050405020304" pitchFamily="18" charset="0"/>
              </a:rPr>
              <a:t>'Honda'</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'RSX'</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hondas.length == 1</a:t>
            </a:r>
            <a:r>
              <a:rPr lang="en-VN" sz="1800" dirty="0"/>
              <a:t> </a:t>
            </a:r>
          </a:p>
        </p:txBody>
      </p:sp>
    </p:spTree>
    <p:extLst>
      <p:ext uri="{BB962C8B-B14F-4D97-AF65-F5344CB8AC3E}">
        <p14:creationId xmlns:p14="http://schemas.microsoft.com/office/powerpoint/2010/main" val="3276704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506292F-9FFA-A44B-A2BD-F770CE4D42B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3" name="Rectangle 2">
            <a:extLst>
              <a:ext uri="{FF2B5EF4-FFF2-40B4-BE49-F238E27FC236}">
                <a16:creationId xmlns:a16="http://schemas.microsoft.com/office/drawing/2014/main" id="{2D68A204-4410-6643-85E5-81C09A98D0CB}"/>
              </a:ext>
            </a:extLst>
          </p:cNvPr>
          <p:cNvSpPr/>
          <p:nvPr/>
        </p:nvSpPr>
        <p:spPr>
          <a:xfrm>
            <a:off x="1115878" y="1658319"/>
            <a:ext cx="10042902" cy="2616101"/>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1800" dirty="0">
                <a:solidFill>
                  <a:srgbClr val="1C233F"/>
                </a:solidFill>
                <a:latin typeface="Arial" panose="020B0604020202020204" pitchFamily="34" charset="0"/>
                <a:cs typeface="Arial" panose="020B0604020202020204" pitchFamily="34" charset="0"/>
              </a:rPr>
              <a:t>This applies to all </a:t>
            </a:r>
            <a:r>
              <a:rPr lang="en-US" sz="1800" b="1" dirty="0">
                <a:solidFill>
                  <a:srgbClr val="1C233F"/>
                </a:solidFill>
                <a:latin typeface="Arial" panose="020B0604020202020204" pitchFamily="34" charset="0"/>
                <a:cs typeface="Arial" panose="020B0604020202020204" pitchFamily="34" charset="0"/>
              </a:rPr>
              <a:t>Results</a:t>
            </a:r>
            <a:r>
              <a:rPr lang="en-US" sz="1800" dirty="0">
                <a:solidFill>
                  <a:srgbClr val="1C233F"/>
                </a:solidFill>
                <a:latin typeface="Arial" panose="020B0604020202020204" pitchFamily="34" charset="0"/>
                <a:cs typeface="Arial" panose="020B0604020202020204" pitchFamily="34" charset="0"/>
              </a:rPr>
              <a:t> instances, included those returned by the </a:t>
            </a:r>
            <a:r>
              <a:rPr lang="en-US" sz="1800" b="1" dirty="0">
                <a:solidFill>
                  <a:srgbClr val="1C233F"/>
                </a:solidFill>
                <a:latin typeface="Arial" panose="020B0604020202020204" pitchFamily="34" charset="0"/>
                <a:cs typeface="Arial" panose="020B0604020202020204" pitchFamily="34" charset="0"/>
              </a:rPr>
              <a:t>objects</a:t>
            </a:r>
            <a:r>
              <a:rPr lang="en-US" sz="1800" dirty="0">
                <a:solidFill>
                  <a:srgbClr val="1C233F"/>
                </a:solidFill>
                <a:latin typeface="Arial" panose="020B0604020202020204" pitchFamily="34" charset="0"/>
                <a:cs typeface="Arial" panose="020B0604020202020204" pitchFamily="34" charset="0"/>
              </a:rPr>
              <a:t>, </a:t>
            </a:r>
            <a:r>
              <a:rPr lang="en-US" sz="1800" b="1" dirty="0">
                <a:solidFill>
                  <a:srgbClr val="1C233F"/>
                </a:solidFill>
                <a:latin typeface="Arial" panose="020B0604020202020204" pitchFamily="34" charset="0"/>
                <a:cs typeface="Arial" panose="020B0604020202020204" pitchFamily="34" charset="0"/>
              </a:rPr>
              <a:t>filtered</a:t>
            </a:r>
            <a:r>
              <a:rPr lang="en-US" sz="1800" dirty="0">
                <a:solidFill>
                  <a:srgbClr val="1C233F"/>
                </a:solidFill>
                <a:latin typeface="Arial" panose="020B0604020202020204" pitchFamily="34" charset="0"/>
                <a:cs typeface="Arial" panose="020B0604020202020204" pitchFamily="34" charset="0"/>
              </a:rPr>
              <a:t>, and </a:t>
            </a:r>
            <a:r>
              <a:rPr lang="en-US" sz="1800" b="1" dirty="0">
                <a:solidFill>
                  <a:srgbClr val="1C233F"/>
                </a:solidFill>
                <a:latin typeface="Arial" panose="020B0604020202020204" pitchFamily="34" charset="0"/>
                <a:cs typeface="Arial" panose="020B0604020202020204" pitchFamily="34" charset="0"/>
              </a:rPr>
              <a:t>sorted</a:t>
            </a:r>
            <a:r>
              <a:rPr lang="en-US" sz="1800" dirty="0">
                <a:solidFill>
                  <a:srgbClr val="1C233F"/>
                </a:solidFill>
                <a:latin typeface="Arial" panose="020B0604020202020204" pitchFamily="34" charset="0"/>
                <a:cs typeface="Arial" panose="020B0604020202020204" pitchFamily="34" charset="0"/>
              </a:rPr>
              <a:t> methods.</a:t>
            </a:r>
          </a:p>
          <a:p>
            <a:pPr marL="285750" indent="-285750">
              <a:spcBef>
                <a:spcPts val="600"/>
              </a:spcBef>
              <a:spcAft>
                <a:spcPts val="600"/>
              </a:spcAft>
              <a:buFont typeface="Arial" panose="020B0604020202020204" pitchFamily="34" charset="0"/>
              <a:buChar char="•"/>
            </a:pPr>
            <a:r>
              <a:rPr lang="en-US" sz="1800" dirty="0">
                <a:solidFill>
                  <a:srgbClr val="1C233F"/>
                </a:solidFill>
                <a:latin typeface="Arial" panose="020B0604020202020204" pitchFamily="34" charset="0"/>
                <a:cs typeface="Arial" panose="020B0604020202020204" pitchFamily="34" charset="0"/>
              </a:rPr>
              <a:t>This property of </a:t>
            </a:r>
            <a:r>
              <a:rPr lang="en-US" sz="1800" b="1" dirty="0">
                <a:solidFill>
                  <a:srgbClr val="1C233F"/>
                </a:solidFill>
                <a:latin typeface="Arial" panose="020B0604020202020204" pitchFamily="34" charset="0"/>
                <a:cs typeface="Arial" panose="020B0604020202020204" pitchFamily="34" charset="0"/>
              </a:rPr>
              <a:t>Results</a:t>
            </a:r>
            <a:r>
              <a:rPr lang="en-US" sz="1800" dirty="0">
                <a:solidFill>
                  <a:srgbClr val="1C233F"/>
                </a:solidFill>
                <a:latin typeface="Arial" panose="020B0604020202020204" pitchFamily="34" charset="0"/>
                <a:cs typeface="Arial" panose="020B0604020202020204" pitchFamily="34" charset="0"/>
              </a:rPr>
              <a:t> not only keeps Realm fast and efficient, it allows your code to be simpler and more reactive. For example, if your view relies on the results of a query, you can store the </a:t>
            </a:r>
            <a:r>
              <a:rPr lang="en-US" sz="1800" b="1" dirty="0">
                <a:solidFill>
                  <a:srgbClr val="1C233F"/>
                </a:solidFill>
                <a:latin typeface="Arial" panose="020B0604020202020204" pitchFamily="34" charset="0"/>
                <a:cs typeface="Arial" panose="020B0604020202020204" pitchFamily="34" charset="0"/>
              </a:rPr>
              <a:t>Results</a:t>
            </a:r>
            <a:r>
              <a:rPr lang="en-US" sz="1800" dirty="0">
                <a:solidFill>
                  <a:srgbClr val="1C233F"/>
                </a:solidFill>
                <a:latin typeface="Arial" panose="020B0604020202020204" pitchFamily="34" charset="0"/>
                <a:cs typeface="Arial" panose="020B0604020202020204" pitchFamily="34" charset="0"/>
              </a:rPr>
              <a:t> in a property and access it without having to make sure to refresh its data prior to each access.</a:t>
            </a:r>
          </a:p>
          <a:p>
            <a:pPr marL="285750" indent="-285750">
              <a:spcBef>
                <a:spcPts val="600"/>
              </a:spcBef>
              <a:spcAft>
                <a:spcPts val="600"/>
              </a:spcAft>
              <a:buFont typeface="Arial" panose="020B0604020202020204" pitchFamily="34" charset="0"/>
              <a:buChar char="•"/>
            </a:pPr>
            <a:r>
              <a:rPr lang="en-US" sz="1800" dirty="0">
                <a:solidFill>
                  <a:srgbClr val="1C233F"/>
                </a:solidFill>
                <a:latin typeface="Arial" panose="020B0604020202020204" pitchFamily="34" charset="0"/>
                <a:cs typeface="Arial" panose="020B0604020202020204" pitchFamily="34" charset="0"/>
              </a:rPr>
              <a:t>You can subscribe to </a:t>
            </a:r>
            <a:r>
              <a:rPr lang="en-US" sz="1800" dirty="0">
                <a:solidFill>
                  <a:srgbClr val="2C8AF7"/>
                </a:solidFill>
                <a:latin typeface="Arial" panose="020B0604020202020204" pitchFamily="34" charset="0"/>
                <a:cs typeface="Arial" panose="020B0604020202020204" pitchFamily="34" charset="0"/>
                <a:hlinkClick r:id="rId2"/>
              </a:rPr>
              <a:t>notifications</a:t>
            </a:r>
            <a:r>
              <a:rPr lang="en-US" sz="1800" dirty="0">
                <a:solidFill>
                  <a:srgbClr val="1C233F"/>
                </a:solidFill>
                <a:latin typeface="Arial" panose="020B0604020202020204" pitchFamily="34" charset="0"/>
                <a:cs typeface="Arial" panose="020B0604020202020204" pitchFamily="34" charset="0"/>
              </a:rPr>
              <a:t> to know when Realm data is updated, indicating when your app’s UI should be refreshed for example, without having to re-fetch your </a:t>
            </a:r>
            <a:r>
              <a:rPr lang="en-US" sz="1800" b="1" dirty="0">
                <a:solidFill>
                  <a:srgbClr val="1C233F"/>
                </a:solidFill>
                <a:latin typeface="Arial" panose="020B0604020202020204" pitchFamily="34" charset="0"/>
                <a:cs typeface="Arial" panose="020B0604020202020204" pitchFamily="34" charset="0"/>
              </a:rPr>
              <a:t>Results</a:t>
            </a:r>
            <a:r>
              <a:rPr lang="en-US" sz="1800" dirty="0">
                <a:solidFill>
                  <a:srgbClr val="1C233F"/>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281830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3998035" cy="400110"/>
          </a:xfrm>
          <a:prstGeom prst="rect">
            <a:avLst/>
          </a:prstGeom>
        </p:spPr>
        <p:txBody>
          <a:bodyPr wrap="square">
            <a:spAutoFit/>
          </a:bodyPr>
          <a:lstStyle/>
          <a:p>
            <a:r>
              <a:rPr lang="en-US" sz="2000" b="1" dirty="0"/>
              <a:t>Limiting Results</a:t>
            </a:r>
            <a:endParaRPr lang="en-VN" sz="2000" b="1" dirty="0"/>
          </a:p>
        </p:txBody>
      </p:sp>
      <p:sp>
        <p:nvSpPr>
          <p:cNvPr id="5" name="TextBox 4">
            <a:extLst>
              <a:ext uri="{FF2B5EF4-FFF2-40B4-BE49-F238E27FC236}">
                <a16:creationId xmlns:a16="http://schemas.microsoft.com/office/drawing/2014/main" id="{31F2971B-851F-4545-BB01-9B0FD3AAEEFF}"/>
              </a:ext>
            </a:extLst>
          </p:cNvPr>
          <p:cNvSpPr txBox="1"/>
          <p:nvPr/>
        </p:nvSpPr>
        <p:spPr>
          <a:xfrm>
            <a:off x="681925" y="1348353"/>
            <a:ext cx="10671875" cy="2339102"/>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Most other database technologies provide the ability to ‘paginate’ results from queries (such as the ‘LIMIT’ keyword in SQLite). This is often done out of necessity to avoid reading too much from disk, or pulling too many results into memory at once.</a:t>
            </a:r>
          </a:p>
          <a:p>
            <a:pPr marL="285750" indent="-285750">
              <a:spcBef>
                <a:spcPts val="600"/>
              </a:spcBef>
              <a:spcAft>
                <a:spcPts val="600"/>
              </a:spcAft>
              <a:buFont typeface="Arial" panose="020B0604020202020204" pitchFamily="34" charset="0"/>
              <a:buChar char="•"/>
            </a:pPr>
            <a:r>
              <a:rPr lang="en-US" sz="1800" dirty="0"/>
              <a:t>Since queries in Realm are lazy, performing this sort of paginating behavior isn’t necessary at all, as Realm will only load objects from the results of the query once they are explicitly accessed.</a:t>
            </a:r>
          </a:p>
          <a:p>
            <a:pPr marL="285750" indent="-285750">
              <a:spcBef>
                <a:spcPts val="600"/>
              </a:spcBef>
              <a:spcAft>
                <a:spcPts val="600"/>
              </a:spcAft>
              <a:buFont typeface="Arial" panose="020B0604020202020204" pitchFamily="34" charset="0"/>
              <a:buChar char="•"/>
            </a:pPr>
            <a:r>
              <a:rPr lang="en-US" sz="1800" dirty="0"/>
              <a:t>If for UI-related or other implementation reasons you require a specific subset of objects from a query, it’s as simple as taking the Results object, and reading out only the objects you need.</a:t>
            </a:r>
          </a:p>
        </p:txBody>
      </p:sp>
      <p:sp>
        <p:nvSpPr>
          <p:cNvPr id="2" name="Rectangle 1">
            <a:extLst>
              <a:ext uri="{FF2B5EF4-FFF2-40B4-BE49-F238E27FC236}">
                <a16:creationId xmlns:a16="http://schemas.microsoft.com/office/drawing/2014/main" id="{7FC9AF49-B343-264F-925A-49444656A544}"/>
              </a:ext>
            </a:extLst>
          </p:cNvPr>
          <p:cNvSpPr/>
          <p:nvPr/>
        </p:nvSpPr>
        <p:spPr>
          <a:xfrm>
            <a:off x="2969862" y="4208923"/>
            <a:ext cx="6096000" cy="1018869"/>
          </a:xfrm>
          <a:prstGeom prst="rect">
            <a:avLst/>
          </a:prstGeom>
          <a:solidFill>
            <a:schemeClr val="bg1">
              <a:lumMod val="95000"/>
            </a:schemeClr>
          </a:solidFill>
        </p:spPr>
        <p:txBody>
          <a:bodyPr>
            <a:spAutoFit/>
          </a:bodyPr>
          <a:lstStyle/>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cars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get first 5 Car objects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firstCars = cars.slice(</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08C36"/>
                </a:solidFill>
                <a:latin typeface="var(--font-monospace)"/>
                <a:ea typeface="Times New Roman" panose="02020603050405020304" pitchFamily="18" charset="0"/>
                <a:cs typeface="Times New Roman" panose="02020603050405020304" pitchFamily="18" charset="0"/>
              </a:rPr>
              <a:t>5</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0057840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0A70FD-DB67-154F-BFB2-CA4EA389F65E}"/>
              </a:ext>
            </a:extLst>
          </p:cNvPr>
          <p:cNvSpPr>
            <a:spLocks noGrp="1"/>
          </p:cNvSpPr>
          <p:nvPr>
            <p:ph type="title"/>
          </p:nvPr>
        </p:nvSpPr>
        <p:spPr/>
        <p:txBody>
          <a:bodyPr/>
          <a:lstStyle/>
          <a:p>
            <a:r>
              <a:rPr lang="en-US" dirty="0"/>
              <a:t>Migrations</a:t>
            </a:r>
            <a:endParaRPr lang="en-VN" dirty="0"/>
          </a:p>
        </p:txBody>
      </p:sp>
      <p:sp>
        <p:nvSpPr>
          <p:cNvPr id="2" name="Slide Number Placeholder 1">
            <a:extLst>
              <a:ext uri="{FF2B5EF4-FFF2-40B4-BE49-F238E27FC236}">
                <a16:creationId xmlns:a16="http://schemas.microsoft.com/office/drawing/2014/main" id="{344A721A-452A-A343-BF87-095A1EDF268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4" name="TextBox 3">
            <a:extLst>
              <a:ext uri="{FF2B5EF4-FFF2-40B4-BE49-F238E27FC236}">
                <a16:creationId xmlns:a16="http://schemas.microsoft.com/office/drawing/2014/main" id="{134E7D1A-562A-9549-B256-22A5B3602796}"/>
              </a:ext>
            </a:extLst>
          </p:cNvPr>
          <p:cNvSpPr txBox="1"/>
          <p:nvPr/>
        </p:nvSpPr>
        <p:spPr>
          <a:xfrm>
            <a:off x="387458" y="1905112"/>
            <a:ext cx="5208239" cy="923330"/>
          </a:xfrm>
          <a:prstGeom prst="rect">
            <a:avLst/>
          </a:prstGeom>
          <a:noFill/>
        </p:spPr>
        <p:txBody>
          <a:bodyPr wrap="square" rtlCol="0">
            <a:spAutoFit/>
          </a:bodyPr>
          <a:lstStyle/>
          <a:p>
            <a:r>
              <a:rPr lang="en-US" sz="1800" dirty="0"/>
              <a:t>When working with a database your data model will most likely change over time. For example, suppose we have the following </a:t>
            </a:r>
            <a:r>
              <a:rPr lang="en-US" sz="1800" b="1" dirty="0"/>
              <a:t>Person</a:t>
            </a:r>
            <a:r>
              <a:rPr lang="en-US" sz="1800" dirty="0"/>
              <a:t> model:</a:t>
            </a:r>
            <a:endParaRPr lang="en-VN" sz="1800" dirty="0"/>
          </a:p>
        </p:txBody>
      </p:sp>
      <p:sp>
        <p:nvSpPr>
          <p:cNvPr id="5" name="Rectangle 4">
            <a:extLst>
              <a:ext uri="{FF2B5EF4-FFF2-40B4-BE49-F238E27FC236}">
                <a16:creationId xmlns:a16="http://schemas.microsoft.com/office/drawing/2014/main" id="{EDEFD15D-26AB-B743-877F-A6E24FDA7C5F}"/>
              </a:ext>
            </a:extLst>
          </p:cNvPr>
          <p:cNvSpPr/>
          <p:nvPr/>
        </p:nvSpPr>
        <p:spPr>
          <a:xfrm>
            <a:off x="789122" y="3095804"/>
            <a:ext cx="2841356" cy="1940403"/>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firstName: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lastName: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age: </a:t>
            </a:r>
            <a:r>
              <a:rPr lang="en-VN" sz="1800" dirty="0">
                <a:solidFill>
                  <a:srgbClr val="86B300"/>
                </a:solidFill>
                <a:latin typeface="var(--font-monospace)"/>
                <a:ea typeface="Times New Roman" panose="02020603050405020304" pitchFamily="18" charset="0"/>
                <a:cs typeface="Times New Roman" panose="02020603050405020304" pitchFamily="18" charset="0"/>
              </a:rPr>
              <a:t>'int'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7" name="TextBox 6">
            <a:extLst>
              <a:ext uri="{FF2B5EF4-FFF2-40B4-BE49-F238E27FC236}">
                <a16:creationId xmlns:a16="http://schemas.microsoft.com/office/drawing/2014/main" id="{DE567E4F-3CDA-AC40-B52C-60D7E240C346}"/>
              </a:ext>
            </a:extLst>
          </p:cNvPr>
          <p:cNvSpPr txBox="1"/>
          <p:nvPr/>
        </p:nvSpPr>
        <p:spPr>
          <a:xfrm>
            <a:off x="6287146" y="1895475"/>
            <a:ext cx="5672379" cy="1200329"/>
          </a:xfrm>
          <a:prstGeom prst="rect">
            <a:avLst/>
          </a:prstGeom>
          <a:noFill/>
        </p:spPr>
        <p:txBody>
          <a:bodyPr wrap="square" rtlCol="0">
            <a:spAutoFit/>
          </a:bodyPr>
          <a:lstStyle/>
          <a:p>
            <a:r>
              <a:rPr lang="en-US" sz="1800" dirty="0"/>
              <a:t>We want to update the data model to require a </a:t>
            </a:r>
            <a:r>
              <a:rPr lang="en-US" sz="1800" b="1" dirty="0"/>
              <a:t>name</a:t>
            </a:r>
            <a:r>
              <a:rPr lang="en-US" sz="1800" dirty="0"/>
              <a:t> property, rather than separate first and last names. To do this, we simply change the schema to the following:</a:t>
            </a:r>
            <a:endParaRPr lang="en-VN" sz="1800" dirty="0"/>
          </a:p>
        </p:txBody>
      </p:sp>
      <p:sp>
        <p:nvSpPr>
          <p:cNvPr id="8" name="Rectangle 7">
            <a:extLst>
              <a:ext uri="{FF2B5EF4-FFF2-40B4-BE49-F238E27FC236}">
                <a16:creationId xmlns:a16="http://schemas.microsoft.com/office/drawing/2014/main" id="{C0B45B66-181C-884A-9F3F-CF70EE1D6589}"/>
              </a:ext>
            </a:extLst>
          </p:cNvPr>
          <p:cNvSpPr/>
          <p:nvPr/>
        </p:nvSpPr>
        <p:spPr>
          <a:xfrm>
            <a:off x="6766505" y="3289958"/>
            <a:ext cx="3590037" cy="1709571"/>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age: </a:t>
            </a:r>
            <a:r>
              <a:rPr lang="en-VN" sz="1800" dirty="0">
                <a:solidFill>
                  <a:srgbClr val="86B300"/>
                </a:solidFill>
                <a:latin typeface="var(--font-monospace)"/>
                <a:ea typeface="Times New Roman" panose="02020603050405020304" pitchFamily="18" charset="0"/>
                <a:cs typeface="Times New Roman" panose="02020603050405020304" pitchFamily="18" charset="0"/>
              </a:rPr>
              <a:t>'int'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9" name="TextBox 8">
            <a:extLst>
              <a:ext uri="{FF2B5EF4-FFF2-40B4-BE49-F238E27FC236}">
                <a16:creationId xmlns:a16="http://schemas.microsoft.com/office/drawing/2014/main" id="{68EB16F3-8A3F-5D49-80E6-17DA22545A14}"/>
              </a:ext>
            </a:extLst>
          </p:cNvPr>
          <p:cNvSpPr txBox="1"/>
          <p:nvPr/>
        </p:nvSpPr>
        <p:spPr>
          <a:xfrm>
            <a:off x="573437" y="5408908"/>
            <a:ext cx="11003797" cy="923330"/>
          </a:xfrm>
          <a:prstGeom prst="rect">
            <a:avLst/>
          </a:prstGeom>
          <a:noFill/>
        </p:spPr>
        <p:txBody>
          <a:bodyPr wrap="square" rtlCol="0">
            <a:spAutoFit/>
          </a:bodyPr>
          <a:lstStyle/>
          <a:p>
            <a:r>
              <a:rPr lang="en-US" sz="1800" dirty="0"/>
              <a:t>At this point if you had saved any data with the previous model version there will be a mismatch between the new code and the old data Realm has stored on disk. When this occurs, an exception will be thrown when you try to open the existing Realm with the new schema unless you run a migration.</a:t>
            </a:r>
            <a:endParaRPr lang="en-VN" sz="1800" dirty="0"/>
          </a:p>
        </p:txBody>
      </p:sp>
    </p:spTree>
    <p:extLst>
      <p:ext uri="{BB962C8B-B14F-4D97-AF65-F5344CB8AC3E}">
        <p14:creationId xmlns:p14="http://schemas.microsoft.com/office/powerpoint/2010/main" val="37268467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062D06E-3363-7E49-81E1-72068DB0D1B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3" name="TextBox 2">
            <a:extLst>
              <a:ext uri="{FF2B5EF4-FFF2-40B4-BE49-F238E27FC236}">
                <a16:creationId xmlns:a16="http://schemas.microsoft.com/office/drawing/2014/main" id="{2C9B3566-76B1-074A-9C04-55B4BCEFC6A7}"/>
              </a:ext>
            </a:extLst>
          </p:cNvPr>
          <p:cNvSpPr txBox="1"/>
          <p:nvPr/>
        </p:nvSpPr>
        <p:spPr>
          <a:xfrm>
            <a:off x="325464" y="573437"/>
            <a:ext cx="6834753" cy="400110"/>
          </a:xfrm>
          <a:prstGeom prst="rect">
            <a:avLst/>
          </a:prstGeom>
          <a:noFill/>
        </p:spPr>
        <p:txBody>
          <a:bodyPr wrap="square" rtlCol="0">
            <a:spAutoFit/>
          </a:bodyPr>
          <a:lstStyle/>
          <a:p>
            <a:r>
              <a:rPr lang="en-US" sz="2000" b="1" dirty="0"/>
              <a:t>Performing a Migration</a:t>
            </a:r>
            <a:endParaRPr lang="en-VN" sz="2000" b="1" dirty="0"/>
          </a:p>
        </p:txBody>
      </p:sp>
      <p:sp>
        <p:nvSpPr>
          <p:cNvPr id="4" name="TextBox 3">
            <a:extLst>
              <a:ext uri="{FF2B5EF4-FFF2-40B4-BE49-F238E27FC236}">
                <a16:creationId xmlns:a16="http://schemas.microsoft.com/office/drawing/2014/main" id="{E0B204F2-F264-5146-BFDF-AF733FC70ACA}"/>
              </a:ext>
            </a:extLst>
          </p:cNvPr>
          <p:cNvSpPr txBox="1"/>
          <p:nvPr/>
        </p:nvSpPr>
        <p:spPr>
          <a:xfrm>
            <a:off x="619932" y="1363851"/>
            <a:ext cx="10733868" cy="4539704"/>
          </a:xfrm>
          <a:prstGeom prst="rect">
            <a:avLst/>
          </a:prstGeom>
          <a:noFill/>
        </p:spPr>
        <p:txBody>
          <a:bodyPr wrap="square" rtlCol="0">
            <a:spAutoFit/>
          </a:bodyPr>
          <a:lstStyle/>
          <a:p>
            <a:pPr>
              <a:spcBef>
                <a:spcPts val="600"/>
              </a:spcBef>
              <a:spcAft>
                <a:spcPts val="600"/>
              </a:spcAft>
            </a:pPr>
            <a:r>
              <a:rPr lang="en-US" sz="1800" dirty="0"/>
              <a:t>You define a migration and the associated schema version by updating the </a:t>
            </a:r>
            <a:r>
              <a:rPr lang="en-US" sz="1800" dirty="0">
                <a:hlinkClick r:id="rId2"/>
              </a:rPr>
              <a:t>schemaVersion</a:t>
            </a:r>
            <a:r>
              <a:rPr lang="en-US" sz="1800" dirty="0"/>
              <a:t> and defining an optional </a:t>
            </a:r>
            <a:r>
              <a:rPr lang="en-US" sz="1800" b="1" dirty="0"/>
              <a:t>migration</a:t>
            </a:r>
            <a:r>
              <a:rPr lang="en-US" sz="1800" dirty="0"/>
              <a:t> function. </a:t>
            </a:r>
          </a:p>
          <a:p>
            <a:pPr marL="285750" indent="-285750">
              <a:spcBef>
                <a:spcPts val="600"/>
              </a:spcBef>
              <a:spcAft>
                <a:spcPts val="600"/>
              </a:spcAft>
              <a:buFont typeface="Arial" panose="020B0604020202020204" pitchFamily="34" charset="0"/>
              <a:buChar char="•"/>
            </a:pPr>
            <a:r>
              <a:rPr lang="en-US" sz="1800" dirty="0"/>
              <a:t>Your </a:t>
            </a:r>
            <a:r>
              <a:rPr lang="en-US" sz="1800" b="1" dirty="0"/>
              <a:t>migration</a:t>
            </a:r>
            <a:r>
              <a:rPr lang="en-US" sz="1800" dirty="0"/>
              <a:t> function provides any logic needed to convert data models from previous schemas to the new schema. </a:t>
            </a:r>
          </a:p>
          <a:p>
            <a:pPr marL="285750" indent="-285750">
              <a:spcBef>
                <a:spcPts val="600"/>
              </a:spcBef>
              <a:spcAft>
                <a:spcPts val="600"/>
              </a:spcAft>
              <a:buFont typeface="Arial" panose="020B0604020202020204" pitchFamily="34" charset="0"/>
              <a:buChar char="•"/>
            </a:pPr>
            <a:r>
              <a:rPr lang="en-US" sz="1800" dirty="0"/>
              <a:t>When opening a Realm the </a:t>
            </a:r>
            <a:r>
              <a:rPr lang="en-US" sz="1800" b="1" dirty="0"/>
              <a:t>migration</a:t>
            </a:r>
            <a:r>
              <a:rPr lang="en-US" sz="1800" dirty="0"/>
              <a:t> function will be applied to update the </a:t>
            </a:r>
            <a:r>
              <a:rPr lang="en-US" sz="1800" b="1" dirty="0"/>
              <a:t>Realm</a:t>
            </a:r>
            <a:r>
              <a:rPr lang="en-US" sz="1800" dirty="0"/>
              <a:t> to the given schema version only if a migration is needed.</a:t>
            </a:r>
          </a:p>
          <a:p>
            <a:pPr>
              <a:spcBef>
                <a:spcPts val="600"/>
              </a:spcBef>
              <a:spcAft>
                <a:spcPts val="600"/>
              </a:spcAft>
            </a:pPr>
            <a:r>
              <a:rPr lang="en-US" sz="1800" dirty="0"/>
              <a:t>If no migration function is supplied, then any new properties are automatically added, and old properties are removed from the database when updating to the new </a:t>
            </a:r>
            <a:r>
              <a:rPr lang="en-US" sz="1800" b="1" dirty="0" err="1"/>
              <a:t>schemaVersion</a:t>
            </a:r>
            <a:r>
              <a:rPr lang="en-US" sz="1800" dirty="0"/>
              <a:t>. </a:t>
            </a:r>
          </a:p>
          <a:p>
            <a:pPr marL="285750" indent="-285750">
              <a:spcBef>
                <a:spcPts val="600"/>
              </a:spcBef>
              <a:spcAft>
                <a:spcPts val="600"/>
              </a:spcAft>
              <a:buFont typeface="Arial" panose="020B0604020202020204" pitchFamily="34" charset="0"/>
              <a:buChar char="•"/>
            </a:pPr>
            <a:r>
              <a:rPr lang="en-US" sz="1800" dirty="0"/>
              <a:t>If you need to update old or populate new properties when upgrading your version, you can do this in the </a:t>
            </a:r>
            <a:r>
              <a:rPr lang="en-US" sz="1800" b="1" dirty="0"/>
              <a:t>migration</a:t>
            </a:r>
            <a:r>
              <a:rPr lang="en-US" sz="1800" dirty="0"/>
              <a:t> function. </a:t>
            </a:r>
          </a:p>
          <a:p>
            <a:pPr marL="285750" indent="-285750">
              <a:spcBef>
                <a:spcPts val="600"/>
              </a:spcBef>
              <a:spcAft>
                <a:spcPts val="600"/>
              </a:spcAft>
              <a:buFont typeface="Arial" panose="020B0604020202020204" pitchFamily="34" charset="0"/>
              <a:buChar char="•"/>
            </a:pPr>
            <a:r>
              <a:rPr lang="en-US" sz="1800" dirty="0"/>
              <a:t>For example, suppose we want to migrate the </a:t>
            </a:r>
            <a:r>
              <a:rPr lang="en-US" sz="1800" b="1" dirty="0"/>
              <a:t>Person</a:t>
            </a:r>
            <a:r>
              <a:rPr lang="en-US" sz="1800" dirty="0"/>
              <a:t> model declared earlier. You can populate the </a:t>
            </a:r>
            <a:r>
              <a:rPr lang="en-US" sz="1800" b="1" dirty="0"/>
              <a:t>name</a:t>
            </a:r>
            <a:r>
              <a:rPr lang="en-US" sz="1800" dirty="0"/>
              <a:t> property of the new schema using the old </a:t>
            </a:r>
            <a:r>
              <a:rPr lang="en-US" sz="1800" b="1" dirty="0" err="1"/>
              <a:t>firstName</a:t>
            </a:r>
            <a:r>
              <a:rPr lang="en-US" sz="1800" dirty="0"/>
              <a:t> and </a:t>
            </a:r>
            <a:r>
              <a:rPr lang="en-US" sz="1800" b="1" dirty="0" err="1"/>
              <a:t>lastName</a:t>
            </a:r>
            <a:r>
              <a:rPr lang="en-US" sz="1800" dirty="0"/>
              <a:t> properties:</a:t>
            </a:r>
          </a:p>
          <a:p>
            <a:endParaRPr lang="en-VN" sz="1800" dirty="0"/>
          </a:p>
        </p:txBody>
      </p:sp>
    </p:spTree>
    <p:extLst>
      <p:ext uri="{BB962C8B-B14F-4D97-AF65-F5344CB8AC3E}">
        <p14:creationId xmlns:p14="http://schemas.microsoft.com/office/powerpoint/2010/main" val="3728838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FF2B93-9BA8-2D45-A65E-B0BEE9A44B3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3" name="Rectangle 2">
            <a:extLst>
              <a:ext uri="{FF2B5EF4-FFF2-40B4-BE49-F238E27FC236}">
                <a16:creationId xmlns:a16="http://schemas.microsoft.com/office/drawing/2014/main" id="{D9B36F47-C43D-5248-9846-9686188FE854}"/>
              </a:ext>
            </a:extLst>
          </p:cNvPr>
          <p:cNvSpPr/>
          <p:nvPr/>
        </p:nvSpPr>
        <p:spPr>
          <a:xfrm>
            <a:off x="2040610" y="1081439"/>
            <a:ext cx="8110780" cy="4478149"/>
          </a:xfrm>
          <a:prstGeom prst="rect">
            <a:avLst/>
          </a:prstGeom>
          <a:solidFill>
            <a:schemeClr val="bg1">
              <a:lumMod val="95000"/>
            </a:schemeClr>
          </a:solidFill>
        </p:spPr>
        <p:txBody>
          <a:bodyPr wrap="square">
            <a:spAutoFit/>
          </a:bodyPr>
          <a:lstStyle/>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schemaVersion: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migration: (oldRealm, newRealm)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only apply this change if upgrading to schemaVersion 1</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if</a:t>
            </a:r>
            <a:r>
              <a:rPr lang="en-VN" sz="1800" dirty="0">
                <a:solidFill>
                  <a:srgbClr val="5C6773"/>
                </a:solidFill>
                <a:latin typeface="var(--font-monospace)"/>
                <a:ea typeface="Times New Roman" panose="02020603050405020304" pitchFamily="18" charset="0"/>
                <a:cs typeface="Times New Roman" panose="02020603050405020304" pitchFamily="18" charset="0"/>
              </a:rPr>
              <a:t> (oldRealm.schemaVersion &lt;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oldObjects = oldRealm.objects(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newObjects = newRealm.objects(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loop through all objects and set the name property in the new schema</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for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i = </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 i &lt; oldObjects.length; i++)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newObjects[i].name = oldObjects[i].firstName + </a:t>
            </a:r>
            <a:r>
              <a:rPr lang="en-VN" sz="1800" dirty="0">
                <a:solidFill>
                  <a:srgbClr val="86B300"/>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ea typeface="Times New Roman" panose="02020603050405020304" pitchFamily="18" charset="0"/>
                <a:cs typeface="Times New Roman" panose="02020603050405020304" pitchFamily="18" charset="0"/>
              </a:rPr>
              <a:t> + oldObjects[i].lastName;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}).then(realm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fullName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].name;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4" name="TextBox 3">
            <a:extLst>
              <a:ext uri="{FF2B5EF4-FFF2-40B4-BE49-F238E27FC236}">
                <a16:creationId xmlns:a16="http://schemas.microsoft.com/office/drawing/2014/main" id="{0F253184-96A3-804A-AFF4-13AFEA25AFDE}"/>
              </a:ext>
            </a:extLst>
          </p:cNvPr>
          <p:cNvSpPr txBox="1"/>
          <p:nvPr/>
        </p:nvSpPr>
        <p:spPr>
          <a:xfrm>
            <a:off x="712922" y="5765371"/>
            <a:ext cx="10640878" cy="646331"/>
          </a:xfrm>
          <a:prstGeom prst="rect">
            <a:avLst/>
          </a:prstGeom>
          <a:noFill/>
        </p:spPr>
        <p:txBody>
          <a:bodyPr wrap="square" rtlCol="0">
            <a:spAutoFit/>
          </a:bodyPr>
          <a:lstStyle/>
          <a:p>
            <a:r>
              <a:rPr lang="en-US" sz="1800" dirty="0"/>
              <a:t>Once the migration is successfully completed the Realm and all of its objects can be accessed as usual by your app.</a:t>
            </a:r>
            <a:endParaRPr lang="en-VN" sz="1800" dirty="0"/>
          </a:p>
        </p:txBody>
      </p:sp>
    </p:spTree>
    <p:extLst>
      <p:ext uri="{BB962C8B-B14F-4D97-AF65-F5344CB8AC3E}">
        <p14:creationId xmlns:p14="http://schemas.microsoft.com/office/powerpoint/2010/main" val="2362174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062D06E-3363-7E49-81E1-72068DB0D1B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TextBox 2">
            <a:extLst>
              <a:ext uri="{FF2B5EF4-FFF2-40B4-BE49-F238E27FC236}">
                <a16:creationId xmlns:a16="http://schemas.microsoft.com/office/drawing/2014/main" id="{2C9B3566-76B1-074A-9C04-55B4BCEFC6A7}"/>
              </a:ext>
            </a:extLst>
          </p:cNvPr>
          <p:cNvSpPr txBox="1"/>
          <p:nvPr/>
        </p:nvSpPr>
        <p:spPr>
          <a:xfrm>
            <a:off x="325464" y="573437"/>
            <a:ext cx="6834753" cy="400110"/>
          </a:xfrm>
          <a:prstGeom prst="rect">
            <a:avLst/>
          </a:prstGeom>
          <a:noFill/>
        </p:spPr>
        <p:txBody>
          <a:bodyPr wrap="square" rtlCol="0">
            <a:spAutoFit/>
          </a:bodyPr>
          <a:lstStyle/>
          <a:p>
            <a:r>
              <a:rPr lang="en-US" sz="2000" b="1" dirty="0"/>
              <a:t>Linear Migrations</a:t>
            </a:r>
            <a:endParaRPr lang="en-VN" sz="2000" b="1" dirty="0"/>
          </a:p>
        </p:txBody>
      </p:sp>
      <p:sp>
        <p:nvSpPr>
          <p:cNvPr id="4" name="TextBox 3">
            <a:extLst>
              <a:ext uri="{FF2B5EF4-FFF2-40B4-BE49-F238E27FC236}">
                <a16:creationId xmlns:a16="http://schemas.microsoft.com/office/drawing/2014/main" id="{E0B204F2-F264-5146-BFDF-AF733FC70ACA}"/>
              </a:ext>
            </a:extLst>
          </p:cNvPr>
          <p:cNvSpPr txBox="1"/>
          <p:nvPr/>
        </p:nvSpPr>
        <p:spPr>
          <a:xfrm>
            <a:off x="729066" y="1394848"/>
            <a:ext cx="10733868" cy="3908762"/>
          </a:xfrm>
          <a:prstGeom prst="rect">
            <a:avLst/>
          </a:prstGeom>
          <a:noFill/>
        </p:spPr>
        <p:txBody>
          <a:bodyPr wrap="square" rtlCol="0">
            <a:spAutoFit/>
          </a:bodyPr>
          <a:lstStyle/>
          <a:p>
            <a:pPr>
              <a:spcBef>
                <a:spcPts val="600"/>
              </a:spcBef>
              <a:spcAft>
                <a:spcPts val="600"/>
              </a:spcAft>
            </a:pPr>
            <a:r>
              <a:rPr lang="en-US" sz="1800" dirty="0"/>
              <a:t>With the migration pattern described above you can potentially run into issues when migrating over multiple versions. </a:t>
            </a:r>
          </a:p>
          <a:p>
            <a:pPr marL="285750" indent="-285750">
              <a:spcBef>
                <a:spcPts val="600"/>
              </a:spcBef>
              <a:spcAft>
                <a:spcPts val="600"/>
              </a:spcAft>
              <a:buFont typeface="Arial" panose="020B0604020202020204" pitchFamily="34" charset="0"/>
              <a:buChar char="•"/>
            </a:pPr>
            <a:r>
              <a:rPr lang="en-US" sz="1800" dirty="0"/>
              <a:t>This could happen if a user skips an app update and a property has been changed multiple times in the versions being skipped. </a:t>
            </a:r>
          </a:p>
          <a:p>
            <a:pPr marL="285750" indent="-285750">
              <a:spcBef>
                <a:spcPts val="600"/>
              </a:spcBef>
              <a:spcAft>
                <a:spcPts val="600"/>
              </a:spcAft>
              <a:buFont typeface="Arial" panose="020B0604020202020204" pitchFamily="34" charset="0"/>
              <a:buChar char="•"/>
            </a:pPr>
            <a:r>
              <a:rPr lang="en-US" sz="1800" dirty="0"/>
              <a:t>In this case you may need to edit old migration code to correctly update data from old schema to the latest schema.</a:t>
            </a:r>
          </a:p>
          <a:p>
            <a:pPr>
              <a:spcBef>
                <a:spcPts val="600"/>
              </a:spcBef>
              <a:spcAft>
                <a:spcPts val="600"/>
              </a:spcAft>
            </a:pPr>
            <a:r>
              <a:rPr lang="en-US" sz="1800" dirty="0"/>
              <a:t>It’s possible to avoid this issue by running multiple migrations sequentially, making sure that the database is upgraded to each previous version and that the associated migration code is run. </a:t>
            </a:r>
          </a:p>
          <a:p>
            <a:pPr marL="285750" indent="-285750">
              <a:spcBef>
                <a:spcPts val="600"/>
              </a:spcBef>
              <a:spcAft>
                <a:spcPts val="600"/>
              </a:spcAft>
              <a:buFont typeface="Arial" panose="020B0604020202020204" pitchFamily="34" charset="0"/>
              <a:buChar char="•"/>
            </a:pPr>
            <a:r>
              <a:rPr lang="en-US" sz="1800" dirty="0"/>
              <a:t>When following this pattern old migration code should never have to be modified, although you will need to keep all old schema and migration blocks for future use. </a:t>
            </a:r>
          </a:p>
          <a:p>
            <a:pPr marL="285750" indent="-285750">
              <a:spcBef>
                <a:spcPts val="600"/>
              </a:spcBef>
              <a:spcAft>
                <a:spcPts val="600"/>
              </a:spcAft>
              <a:buFont typeface="Arial" panose="020B0604020202020204" pitchFamily="34" charset="0"/>
              <a:buChar char="•"/>
            </a:pPr>
            <a:r>
              <a:rPr lang="en-US" sz="1800" dirty="0"/>
              <a:t>An example of what this would look like:</a:t>
            </a:r>
          </a:p>
        </p:txBody>
      </p:sp>
    </p:spTree>
    <p:extLst>
      <p:ext uri="{BB962C8B-B14F-4D97-AF65-F5344CB8AC3E}">
        <p14:creationId xmlns:p14="http://schemas.microsoft.com/office/powerpoint/2010/main" val="36719804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825173-DA96-1C49-93C1-84312D6139F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Rectangle 2">
            <a:extLst>
              <a:ext uri="{FF2B5EF4-FFF2-40B4-BE49-F238E27FC236}">
                <a16:creationId xmlns:a16="http://schemas.microsoft.com/office/drawing/2014/main" id="{C0BE08BD-EE20-D04F-9E6F-A0B56787AD2E}"/>
              </a:ext>
            </a:extLst>
          </p:cNvPr>
          <p:cNvSpPr/>
          <p:nvPr/>
        </p:nvSpPr>
        <p:spPr>
          <a:xfrm>
            <a:off x="1482671" y="1147232"/>
            <a:ext cx="7909302" cy="5209118"/>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schemas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 schema: schema1, schemaVersion: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 migration: migrationFunction1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 schema: schema2, schemaVersion: </a:t>
            </a:r>
            <a:r>
              <a:rPr lang="en-VN" sz="1800" dirty="0">
                <a:solidFill>
                  <a:srgbClr val="F08C36"/>
                </a:solidFill>
                <a:latin typeface="var(--font-monospace)"/>
                <a:ea typeface="Times New Roman" panose="02020603050405020304" pitchFamily="18" charset="0"/>
                <a:cs typeface="Times New Roman" panose="02020603050405020304" pitchFamily="18" charset="0"/>
              </a:rPr>
              <a:t>2</a:t>
            </a:r>
            <a:r>
              <a:rPr lang="en-VN" sz="1800" dirty="0">
                <a:solidFill>
                  <a:srgbClr val="5C6773"/>
                </a:solidFill>
                <a:latin typeface="var(--font-monospace)"/>
                <a:ea typeface="Times New Roman" panose="02020603050405020304" pitchFamily="18" charset="0"/>
                <a:cs typeface="Times New Roman" panose="02020603050405020304" pitchFamily="18" charset="0"/>
              </a:rPr>
              <a:t>, migration: migrationFunction2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The first schema to update to is the current schema version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since the first schema in our array is at nextSchemaIndex: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nextSchemaIndex =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.schemaVersion(</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.defaultPath);</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If Realm.schemaVersion() returned -1, it means this is a new Realm file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 no migration is needed.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if</a:t>
            </a:r>
            <a:r>
              <a:rPr lang="en-VN" sz="1800" dirty="0">
                <a:solidFill>
                  <a:srgbClr val="5C6773"/>
                </a:solidFill>
                <a:latin typeface="var(--font-monospace)"/>
                <a:ea typeface="Times New Roman" panose="02020603050405020304" pitchFamily="18" charset="0"/>
                <a:cs typeface="Times New Roman" panose="02020603050405020304" pitchFamily="18" charset="0"/>
              </a:rPr>
              <a:t> (nextSchemaIndex !==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while</a:t>
            </a:r>
            <a:r>
              <a:rPr lang="en-VN" sz="1800" dirty="0">
                <a:solidFill>
                  <a:srgbClr val="5C6773"/>
                </a:solidFill>
                <a:latin typeface="var(--font-monospace)"/>
                <a:ea typeface="Times New Roman" panose="02020603050405020304" pitchFamily="18" charset="0"/>
                <a:cs typeface="Times New Roman" panose="02020603050405020304" pitchFamily="18" charset="0"/>
              </a:rPr>
              <a:t> (nextSchemaIndex &lt; schemas.length)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migratedRealm = </a:t>
            </a:r>
            <a:r>
              <a:rPr lang="en-VN" sz="1800" dirty="0">
                <a:solidFill>
                  <a:srgbClr val="F2590C"/>
                </a:solidFill>
                <a:latin typeface="var(--font-monospace)"/>
                <a:ea typeface="Times New Roman" panose="02020603050405020304" pitchFamily="18" charset="0"/>
                <a:cs typeface="Times New Roman" panose="02020603050405020304" pitchFamily="18" charset="0"/>
              </a:rPr>
              <a:t>new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(schemas[nextSchemaIndex++]);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migratedRealm.close();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Open the Realm with the latest schema</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.open(schemas[schemas.length-</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22327198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5D4DC8-50E7-6946-AD5F-7C88D24BCBA3}"/>
              </a:ext>
            </a:extLst>
          </p:cNvPr>
          <p:cNvSpPr>
            <a:spLocks noGrp="1"/>
          </p:cNvSpPr>
          <p:nvPr>
            <p:ph type="title"/>
          </p:nvPr>
        </p:nvSpPr>
        <p:spPr/>
        <p:txBody>
          <a:bodyPr/>
          <a:lstStyle/>
          <a:p>
            <a:r>
              <a:rPr lang="en-US" dirty="0"/>
              <a:t>Notifications</a:t>
            </a:r>
            <a:endParaRPr lang="en-VN" dirty="0"/>
          </a:p>
        </p:txBody>
      </p:sp>
      <p:sp>
        <p:nvSpPr>
          <p:cNvPr id="2" name="Slide Number Placeholder 1">
            <a:extLst>
              <a:ext uri="{FF2B5EF4-FFF2-40B4-BE49-F238E27FC236}">
                <a16:creationId xmlns:a16="http://schemas.microsoft.com/office/drawing/2014/main" id="{C02048DC-DC9A-6B4C-AB6D-63E17720842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6" name="TextBox 5">
            <a:extLst>
              <a:ext uri="{FF2B5EF4-FFF2-40B4-BE49-F238E27FC236}">
                <a16:creationId xmlns:a16="http://schemas.microsoft.com/office/drawing/2014/main" id="{CFE6B6A2-AA8A-A54B-B853-D5C17CC1011A}"/>
              </a:ext>
            </a:extLst>
          </p:cNvPr>
          <p:cNvSpPr txBox="1"/>
          <p:nvPr/>
        </p:nvSpPr>
        <p:spPr>
          <a:xfrm>
            <a:off x="728420" y="1890793"/>
            <a:ext cx="10740326" cy="3724096"/>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The </a:t>
            </a:r>
            <a:r>
              <a:rPr lang="en-US" sz="1800" b="1" dirty="0"/>
              <a:t>Realm</a:t>
            </a:r>
            <a:r>
              <a:rPr lang="en-US" sz="1800" dirty="0"/>
              <a:t>, </a:t>
            </a:r>
            <a:r>
              <a:rPr lang="en-US" sz="1800" b="1" dirty="0"/>
              <a:t>Results</a:t>
            </a:r>
            <a:r>
              <a:rPr lang="en-US" sz="1800" dirty="0"/>
              <a:t> and </a:t>
            </a:r>
            <a:r>
              <a:rPr lang="en-US" sz="1800" b="1" dirty="0"/>
              <a:t>List</a:t>
            </a:r>
            <a:r>
              <a:rPr lang="en-US" sz="1800" dirty="0"/>
              <a:t> objects provide </a:t>
            </a:r>
            <a:r>
              <a:rPr lang="en-US" sz="1800" b="1" dirty="0" err="1"/>
              <a:t>addListener</a:t>
            </a:r>
            <a:r>
              <a:rPr lang="en-US" sz="1800" dirty="0"/>
              <a:t> methods to register notification callbacks. Whenever the object is updated, the change notification callback will be called.</a:t>
            </a:r>
          </a:p>
          <a:p>
            <a:pPr marL="285750" indent="-285750">
              <a:spcBef>
                <a:spcPts val="600"/>
              </a:spcBef>
              <a:spcAft>
                <a:spcPts val="600"/>
              </a:spcAft>
              <a:buFont typeface="Arial" panose="020B0604020202020204" pitchFamily="34" charset="0"/>
              <a:buChar char="•"/>
            </a:pPr>
            <a:r>
              <a:rPr lang="en-US" sz="1800" dirty="0"/>
              <a:t>There are two kinds of notifications, “Realm Notifications” (simple callbacks notified when write transactions are committed) and “Collection Notifications” (more sophisticated callbacks which receive change metadata on insertions, deletions and updates).</a:t>
            </a:r>
          </a:p>
          <a:p>
            <a:pPr marL="285750" indent="-285750">
              <a:spcBef>
                <a:spcPts val="600"/>
              </a:spcBef>
              <a:spcAft>
                <a:spcPts val="600"/>
              </a:spcAft>
              <a:buFont typeface="Arial" panose="020B0604020202020204" pitchFamily="34" charset="0"/>
              <a:buChar char="•"/>
            </a:pPr>
            <a:r>
              <a:rPr lang="en-US" sz="1800" dirty="0"/>
              <a:t>In some cases the listener may be called when the transaction </a:t>
            </a:r>
            <a:r>
              <a:rPr lang="en-US" sz="1800" i="1" dirty="0"/>
              <a:t>starts</a:t>
            </a:r>
            <a:r>
              <a:rPr lang="en-US" sz="1800" dirty="0"/>
              <a:t>—if the Realm is advanced to the latest version, or Realm entities being observed were modified or deleted in a way that triggers notifications. In those cases, the listener runs within the context of the current write transaction, so an attempt to begin a new write transaction within the notification handler will throw an exception. You can use the </a:t>
            </a:r>
            <a:r>
              <a:rPr lang="en-US" sz="1800" dirty="0" err="1"/>
              <a:t>Realm.isInTransaction</a:t>
            </a:r>
            <a:r>
              <a:rPr lang="en-US" sz="1800" dirty="0"/>
              <a:t> property to determine if your code is executing within a write transaction.</a:t>
            </a:r>
            <a:br>
              <a:rPr lang="en-US" sz="1800" dirty="0"/>
            </a:br>
            <a:endParaRPr lang="en-VN" sz="1800" dirty="0"/>
          </a:p>
        </p:txBody>
      </p:sp>
    </p:spTree>
    <p:extLst>
      <p:ext uri="{BB962C8B-B14F-4D97-AF65-F5344CB8AC3E}">
        <p14:creationId xmlns:p14="http://schemas.microsoft.com/office/powerpoint/2010/main" val="407991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E8677E7-17C2-BE48-96AD-56B267C29DBF}"/>
              </a:ext>
            </a:extLst>
          </p:cNvPr>
          <p:cNvSpPr>
            <a:spLocks noGrp="1"/>
          </p:cNvSpPr>
          <p:nvPr>
            <p:ph type="title"/>
          </p:nvPr>
        </p:nvSpPr>
        <p:spPr/>
        <p:txBody>
          <a:bodyPr/>
          <a:lstStyle/>
          <a:p>
            <a:r>
              <a:rPr lang="en-US" b="0" dirty="0"/>
              <a:t>Popular libraries</a:t>
            </a:r>
            <a:endParaRPr lang="en-VN" dirty="0"/>
          </a:p>
        </p:txBody>
      </p:sp>
      <p:sp>
        <p:nvSpPr>
          <p:cNvPr id="6" name="Text Placeholder 5">
            <a:extLst>
              <a:ext uri="{FF2B5EF4-FFF2-40B4-BE49-F238E27FC236}">
                <a16:creationId xmlns:a16="http://schemas.microsoft.com/office/drawing/2014/main" id="{BF04CEEF-10AC-6C4F-A91A-7706DA59D598}"/>
              </a:ext>
            </a:extLst>
          </p:cNvPr>
          <p:cNvSpPr>
            <a:spLocks noGrp="1"/>
          </p:cNvSpPr>
          <p:nvPr>
            <p:ph type="body" idx="1"/>
          </p:nvPr>
        </p:nvSpPr>
        <p:spPr>
          <a:xfrm>
            <a:off x="831850" y="4463512"/>
            <a:ext cx="10515600" cy="2394487"/>
          </a:xfrm>
        </p:spPr>
        <p:txBody>
          <a:bodyPr/>
          <a:lstStyle/>
          <a:p>
            <a:r>
              <a:rPr lang="en-VN" dirty="0"/>
              <a:t>- Realm Database</a:t>
            </a:r>
          </a:p>
          <a:p>
            <a:r>
              <a:rPr lang="en-VN" dirty="0"/>
              <a:t>- Firebase</a:t>
            </a:r>
          </a:p>
          <a:p>
            <a:r>
              <a:rPr lang="en-VN" dirty="0"/>
              <a:t>- Redux</a:t>
            </a:r>
          </a:p>
          <a:p>
            <a:r>
              <a:rPr lang="en-VN" dirty="0"/>
              <a:t>- Camera</a:t>
            </a:r>
          </a:p>
          <a:p>
            <a:r>
              <a:rPr lang="en-VN" dirty="0"/>
              <a:t>- Map</a:t>
            </a:r>
          </a:p>
          <a:p>
            <a:endParaRPr lang="en-VN" dirty="0"/>
          </a:p>
        </p:txBody>
      </p:sp>
      <p:sp>
        <p:nvSpPr>
          <p:cNvPr id="4" name="Slide Number Placeholder 3">
            <a:extLst>
              <a:ext uri="{FF2B5EF4-FFF2-40B4-BE49-F238E27FC236}">
                <a16:creationId xmlns:a16="http://schemas.microsoft.com/office/drawing/2014/main" id="{3A109680-18A4-9247-A67C-AF271420E62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spTree>
    <p:extLst>
      <p:ext uri="{BB962C8B-B14F-4D97-AF65-F5344CB8AC3E}">
        <p14:creationId xmlns:p14="http://schemas.microsoft.com/office/powerpoint/2010/main" val="2398829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71A5524-EE63-A245-90D0-CE13169F8A5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4" name="TextBox 3">
            <a:extLst>
              <a:ext uri="{FF2B5EF4-FFF2-40B4-BE49-F238E27FC236}">
                <a16:creationId xmlns:a16="http://schemas.microsoft.com/office/drawing/2014/main" id="{C5F57C98-F948-DF44-9AE3-A26F4BBCB778}"/>
              </a:ext>
            </a:extLst>
          </p:cNvPr>
          <p:cNvSpPr txBox="1"/>
          <p:nvPr/>
        </p:nvSpPr>
        <p:spPr>
          <a:xfrm>
            <a:off x="695486" y="1701321"/>
            <a:ext cx="10801027" cy="646331"/>
          </a:xfrm>
          <a:prstGeom prst="rect">
            <a:avLst/>
          </a:prstGeom>
          <a:noFill/>
        </p:spPr>
        <p:txBody>
          <a:bodyPr wrap="square" rtlCol="0">
            <a:spAutoFit/>
          </a:bodyPr>
          <a:lstStyle/>
          <a:p>
            <a:r>
              <a:rPr lang="en-US" sz="1800" dirty="0"/>
              <a:t>Realm instances send out notifications to other instances every time a write transaction is committed. To register for notifications:</a:t>
            </a:r>
            <a:endParaRPr lang="en-VN" sz="1800" dirty="0"/>
          </a:p>
        </p:txBody>
      </p:sp>
      <p:sp>
        <p:nvSpPr>
          <p:cNvPr id="5" name="Rectangle 4">
            <a:extLst>
              <a:ext uri="{FF2B5EF4-FFF2-40B4-BE49-F238E27FC236}">
                <a16:creationId xmlns:a16="http://schemas.microsoft.com/office/drawing/2014/main" id="{BEF8B29D-EF89-A44B-A735-4D8B9842AA96}"/>
              </a:ext>
            </a:extLst>
          </p:cNvPr>
          <p:cNvSpPr/>
          <p:nvPr/>
        </p:nvSpPr>
        <p:spPr>
          <a:xfrm>
            <a:off x="2784529" y="2649231"/>
            <a:ext cx="4840637" cy="2863733"/>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updateUI()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Observe Realm Notifications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realm.addListener(</a:t>
            </a:r>
            <a:r>
              <a:rPr lang="en-VN" sz="1800" dirty="0">
                <a:solidFill>
                  <a:srgbClr val="86B300"/>
                </a:solidFill>
                <a:latin typeface="var(--font-monospace)"/>
                <a:ea typeface="Times New Roman" panose="02020603050405020304" pitchFamily="18" charset="0"/>
                <a:cs typeface="Times New Roman" panose="02020603050405020304" pitchFamily="18" charset="0"/>
              </a:rPr>
              <a:t>'change'</a:t>
            </a:r>
            <a:r>
              <a:rPr lang="en-VN" sz="1800" dirty="0">
                <a:solidFill>
                  <a:srgbClr val="5C6773"/>
                </a:solidFill>
                <a:latin typeface="var(--font-monospace)"/>
                <a:ea typeface="Times New Roman" panose="02020603050405020304" pitchFamily="18" charset="0"/>
                <a:cs typeface="Times New Roman" panose="02020603050405020304" pitchFamily="18" charset="0"/>
              </a:rPr>
              <a:t>, updateUI);</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..later remove the listener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realm.removeListener(</a:t>
            </a:r>
            <a:r>
              <a:rPr lang="en-VN" sz="1800" dirty="0">
                <a:solidFill>
                  <a:srgbClr val="86B300"/>
                </a:solidFill>
                <a:latin typeface="var(--font-monospace)"/>
                <a:ea typeface="Times New Roman" panose="02020603050405020304" pitchFamily="18" charset="0"/>
                <a:cs typeface="Times New Roman" panose="02020603050405020304" pitchFamily="18" charset="0"/>
              </a:rPr>
              <a:t>'change'</a:t>
            </a:r>
            <a:r>
              <a:rPr lang="en-VN" sz="1800" dirty="0">
                <a:solidFill>
                  <a:srgbClr val="5C6773"/>
                </a:solidFill>
                <a:latin typeface="var(--font-monospace)"/>
                <a:ea typeface="Times New Roman" panose="02020603050405020304" pitchFamily="18" charset="0"/>
                <a:cs typeface="Times New Roman" panose="02020603050405020304" pitchFamily="18" charset="0"/>
              </a:rPr>
              <a:t>, updateUI);</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..or unregister all listeners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realm.removeAllListeners();</a:t>
            </a:r>
            <a:r>
              <a:rPr lang="en-VN" sz="1800" dirty="0"/>
              <a:t> </a:t>
            </a:r>
          </a:p>
        </p:txBody>
      </p:sp>
      <p:sp>
        <p:nvSpPr>
          <p:cNvPr id="6" name="TextBox 5">
            <a:extLst>
              <a:ext uri="{FF2B5EF4-FFF2-40B4-BE49-F238E27FC236}">
                <a16:creationId xmlns:a16="http://schemas.microsoft.com/office/drawing/2014/main" id="{54D5D49B-3D50-3B4B-809E-E11F5114BF51}"/>
              </a:ext>
            </a:extLst>
          </p:cNvPr>
          <p:cNvSpPr txBox="1"/>
          <p:nvPr/>
        </p:nvSpPr>
        <p:spPr>
          <a:xfrm>
            <a:off x="526942" y="944926"/>
            <a:ext cx="4091553" cy="400110"/>
          </a:xfrm>
          <a:prstGeom prst="rect">
            <a:avLst/>
          </a:prstGeom>
          <a:noFill/>
        </p:spPr>
        <p:txBody>
          <a:bodyPr wrap="square" rtlCol="0">
            <a:spAutoFit/>
          </a:bodyPr>
          <a:lstStyle/>
          <a:p>
            <a:r>
              <a:rPr lang="en-US" sz="2000" b="1" dirty="0"/>
              <a:t>Realm Notifications</a:t>
            </a:r>
            <a:endParaRPr lang="en-VN" sz="2000" b="1" dirty="0"/>
          </a:p>
        </p:txBody>
      </p:sp>
    </p:spTree>
    <p:extLst>
      <p:ext uri="{BB962C8B-B14F-4D97-AF65-F5344CB8AC3E}">
        <p14:creationId xmlns:p14="http://schemas.microsoft.com/office/powerpoint/2010/main" val="11244669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71A5524-EE63-A245-90D0-CE13169F8A5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sp>
        <p:nvSpPr>
          <p:cNvPr id="4" name="TextBox 3">
            <a:extLst>
              <a:ext uri="{FF2B5EF4-FFF2-40B4-BE49-F238E27FC236}">
                <a16:creationId xmlns:a16="http://schemas.microsoft.com/office/drawing/2014/main" id="{C5F57C98-F948-DF44-9AE3-A26F4BBCB778}"/>
              </a:ext>
            </a:extLst>
          </p:cNvPr>
          <p:cNvSpPr txBox="1"/>
          <p:nvPr/>
        </p:nvSpPr>
        <p:spPr>
          <a:xfrm>
            <a:off x="772976" y="1727313"/>
            <a:ext cx="10801027" cy="4185761"/>
          </a:xfrm>
          <a:prstGeom prst="rect">
            <a:avLst/>
          </a:prstGeom>
          <a:noFill/>
        </p:spPr>
        <p:txBody>
          <a:bodyPr wrap="square" rtlCol="0">
            <a:spAutoFit/>
          </a:bodyPr>
          <a:lstStyle/>
          <a:p>
            <a:pPr>
              <a:spcBef>
                <a:spcPts val="600"/>
              </a:spcBef>
              <a:spcAft>
                <a:spcPts val="600"/>
              </a:spcAft>
            </a:pPr>
            <a:r>
              <a:rPr lang="en-US" sz="1800" dirty="0"/>
              <a:t>Collection notifications contain information that describe what changes have occurred at a fine-grained level. </a:t>
            </a:r>
          </a:p>
          <a:p>
            <a:pPr marL="285750" indent="-285750">
              <a:spcBef>
                <a:spcPts val="600"/>
              </a:spcBef>
              <a:spcAft>
                <a:spcPts val="600"/>
              </a:spcAft>
              <a:buFont typeface="Arial" panose="020B0604020202020204" pitchFamily="34" charset="0"/>
              <a:buChar char="•"/>
            </a:pPr>
            <a:r>
              <a:rPr lang="en-US" sz="1800" dirty="0"/>
              <a:t>This consists of the indices of objects that have been inserted, deleted, or modified since the last notification. </a:t>
            </a:r>
          </a:p>
          <a:p>
            <a:pPr marL="285750" indent="-285750">
              <a:spcBef>
                <a:spcPts val="600"/>
              </a:spcBef>
              <a:spcAft>
                <a:spcPts val="600"/>
              </a:spcAft>
              <a:buFont typeface="Arial" panose="020B0604020202020204" pitchFamily="34" charset="0"/>
              <a:buChar char="•"/>
            </a:pPr>
            <a:r>
              <a:rPr lang="en-US" sz="1800" dirty="0"/>
              <a:t>Collection notifications are delivered asynchronously: first with the initial results, and then after any write transaction which modifies any of the objects in the collection, deletes objects from the collection, or adds new objects to the collection.</a:t>
            </a:r>
          </a:p>
          <a:p>
            <a:pPr>
              <a:spcBef>
                <a:spcPts val="600"/>
              </a:spcBef>
              <a:spcAft>
                <a:spcPts val="600"/>
              </a:spcAft>
            </a:pPr>
            <a:r>
              <a:rPr lang="en-US" sz="1800" dirty="0"/>
              <a:t>The notification callback function given to </a:t>
            </a:r>
            <a:r>
              <a:rPr lang="en-US" sz="1800" b="1" dirty="0" err="1"/>
              <a:t>addListener</a:t>
            </a:r>
            <a:r>
              <a:rPr lang="en-US" sz="1800" dirty="0"/>
              <a:t> receives two parameters when these changes occur. </a:t>
            </a:r>
          </a:p>
          <a:p>
            <a:pPr marL="285750" indent="-285750">
              <a:spcBef>
                <a:spcPts val="600"/>
              </a:spcBef>
              <a:spcAft>
                <a:spcPts val="600"/>
              </a:spcAft>
              <a:buFont typeface="Arial" panose="020B0604020202020204" pitchFamily="34" charset="0"/>
              <a:buChar char="•"/>
            </a:pPr>
            <a:r>
              <a:rPr lang="en-US" sz="1800" dirty="0"/>
              <a:t>The first one is the collection that changed</a:t>
            </a:r>
          </a:p>
          <a:p>
            <a:pPr marL="285750" indent="-285750">
              <a:spcBef>
                <a:spcPts val="600"/>
              </a:spcBef>
              <a:spcAft>
                <a:spcPts val="600"/>
              </a:spcAft>
              <a:buFont typeface="Arial" panose="020B0604020202020204" pitchFamily="34" charset="0"/>
              <a:buChar char="•"/>
            </a:pPr>
            <a:r>
              <a:rPr lang="en-US" sz="1800" dirty="0"/>
              <a:t>The second one is a changes object with information about the collection indices affected by deletions, insertions and modifications.</a:t>
            </a:r>
          </a:p>
        </p:txBody>
      </p:sp>
      <p:sp>
        <p:nvSpPr>
          <p:cNvPr id="6" name="TextBox 5">
            <a:extLst>
              <a:ext uri="{FF2B5EF4-FFF2-40B4-BE49-F238E27FC236}">
                <a16:creationId xmlns:a16="http://schemas.microsoft.com/office/drawing/2014/main" id="{54D5D49B-3D50-3B4B-809E-E11F5114BF51}"/>
              </a:ext>
            </a:extLst>
          </p:cNvPr>
          <p:cNvSpPr txBox="1"/>
          <p:nvPr/>
        </p:nvSpPr>
        <p:spPr>
          <a:xfrm>
            <a:off x="526942" y="944926"/>
            <a:ext cx="4091553" cy="400110"/>
          </a:xfrm>
          <a:prstGeom prst="rect">
            <a:avLst/>
          </a:prstGeom>
          <a:noFill/>
        </p:spPr>
        <p:txBody>
          <a:bodyPr wrap="square" rtlCol="0">
            <a:spAutoFit/>
          </a:bodyPr>
          <a:lstStyle/>
          <a:p>
            <a:r>
              <a:rPr lang="en-US" sz="2000" b="1" dirty="0"/>
              <a:t>Collection Notifications</a:t>
            </a:r>
            <a:endParaRPr lang="en-VN" sz="2000" b="1" dirty="0"/>
          </a:p>
        </p:txBody>
      </p:sp>
    </p:spTree>
    <p:extLst>
      <p:ext uri="{BB962C8B-B14F-4D97-AF65-F5344CB8AC3E}">
        <p14:creationId xmlns:p14="http://schemas.microsoft.com/office/powerpoint/2010/main" val="4282624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747053-EEC3-1C4A-9A26-72176A037B3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3" name="Rectangle 2">
            <a:extLst>
              <a:ext uri="{FF2B5EF4-FFF2-40B4-BE49-F238E27FC236}">
                <a16:creationId xmlns:a16="http://schemas.microsoft.com/office/drawing/2014/main" id="{71072388-963B-4C41-8951-4930EE1FFE53}"/>
              </a:ext>
            </a:extLst>
          </p:cNvPr>
          <p:cNvSpPr/>
          <p:nvPr/>
        </p:nvSpPr>
        <p:spPr>
          <a:xfrm>
            <a:off x="991891" y="1474619"/>
            <a:ext cx="10516892" cy="3908762"/>
          </a:xfrm>
          <a:prstGeom prst="rect">
            <a:avLst/>
          </a:prstGeom>
        </p:spPr>
        <p:txBody>
          <a:bodyPr wrap="square">
            <a:spAutoFit/>
          </a:bodyPr>
          <a:lstStyle/>
          <a:p>
            <a:pPr>
              <a:spcBef>
                <a:spcPts val="600"/>
              </a:spcBef>
              <a:spcAft>
                <a:spcPts val="600"/>
              </a:spcAft>
            </a:pPr>
            <a:r>
              <a:rPr lang="en-US" sz="1800" dirty="0"/>
              <a:t>The former two, </a:t>
            </a:r>
            <a:r>
              <a:rPr lang="en-US" sz="1800" b="1" dirty="0"/>
              <a:t>deletions</a:t>
            </a:r>
            <a:r>
              <a:rPr lang="en-US" sz="1800" dirty="0"/>
              <a:t> and </a:t>
            </a:r>
            <a:r>
              <a:rPr lang="en-US" sz="1800" b="1" dirty="0"/>
              <a:t>insertions</a:t>
            </a:r>
            <a:r>
              <a:rPr lang="en-US" sz="1800" dirty="0"/>
              <a:t>, record the indices whenever objects start and stop being part of the collection. </a:t>
            </a:r>
          </a:p>
          <a:p>
            <a:pPr marL="285750" indent="-285750">
              <a:spcBef>
                <a:spcPts val="600"/>
              </a:spcBef>
              <a:spcAft>
                <a:spcPts val="600"/>
              </a:spcAft>
              <a:buFont typeface="Arial" panose="020B0604020202020204" pitchFamily="34" charset="0"/>
              <a:buChar char="•"/>
            </a:pPr>
            <a:r>
              <a:rPr lang="en-US" sz="1800" dirty="0"/>
              <a:t>This takes into account when you add objects to the Realm or delete them from the Realm.</a:t>
            </a:r>
          </a:p>
          <a:p>
            <a:pPr marL="285750" indent="-285750">
              <a:spcBef>
                <a:spcPts val="600"/>
              </a:spcBef>
              <a:spcAft>
                <a:spcPts val="600"/>
              </a:spcAft>
              <a:buFont typeface="Arial" panose="020B0604020202020204" pitchFamily="34" charset="0"/>
              <a:buChar char="•"/>
            </a:pPr>
            <a:r>
              <a:rPr lang="en-US" sz="1800" dirty="0"/>
              <a:t>For </a:t>
            </a:r>
            <a:r>
              <a:rPr lang="en-US" sz="1800" b="1" dirty="0"/>
              <a:t>Results</a:t>
            </a:r>
            <a:r>
              <a:rPr lang="en-US" sz="1800" dirty="0"/>
              <a:t> this also applies when you filter for specific values and the object was changed so that it is now matching the query or not matching anymore. </a:t>
            </a:r>
          </a:p>
          <a:p>
            <a:pPr marL="285750" indent="-285750">
              <a:spcBef>
                <a:spcPts val="600"/>
              </a:spcBef>
              <a:spcAft>
                <a:spcPts val="600"/>
              </a:spcAft>
              <a:buFont typeface="Arial" panose="020B0604020202020204" pitchFamily="34" charset="0"/>
              <a:buChar char="•"/>
            </a:pPr>
            <a:r>
              <a:rPr lang="en-US" sz="1800" dirty="0"/>
              <a:t>For collections based on </a:t>
            </a:r>
            <a:r>
              <a:rPr lang="en-US" sz="1800" b="1" dirty="0"/>
              <a:t>List</a:t>
            </a:r>
            <a:r>
              <a:rPr lang="en-US" sz="1800" dirty="0"/>
              <a:t>, this applies when objects are added or removed from the relationship.</a:t>
            </a:r>
          </a:p>
          <a:p>
            <a:pPr>
              <a:spcBef>
                <a:spcPts val="600"/>
              </a:spcBef>
              <a:spcAft>
                <a:spcPts val="600"/>
              </a:spcAft>
            </a:pPr>
            <a:r>
              <a:rPr lang="en-US" sz="1800" dirty="0"/>
              <a:t>Your application is notified about </a:t>
            </a:r>
            <a:r>
              <a:rPr lang="en-US" sz="1800" b="1" dirty="0"/>
              <a:t>modifications</a:t>
            </a:r>
            <a:r>
              <a:rPr lang="en-US" sz="1800" dirty="0"/>
              <a:t> whenever a property of an object has changed, which was previously part of the collection and is still part of it. </a:t>
            </a:r>
          </a:p>
          <a:p>
            <a:pPr marL="285750" indent="-285750">
              <a:spcBef>
                <a:spcPts val="600"/>
              </a:spcBef>
              <a:spcAft>
                <a:spcPts val="600"/>
              </a:spcAft>
              <a:buFont typeface="Arial" panose="020B0604020202020204" pitchFamily="34" charset="0"/>
              <a:buChar char="•"/>
            </a:pPr>
            <a:r>
              <a:rPr lang="en-US" sz="1800" dirty="0"/>
              <a:t>This happens as well when to-one and to-many relationships change, but doesn’t take changes on inverse relationships into account.</a:t>
            </a:r>
            <a:endParaRPr lang="en-VN" sz="1800" dirty="0"/>
          </a:p>
        </p:txBody>
      </p:sp>
    </p:spTree>
    <p:extLst>
      <p:ext uri="{BB962C8B-B14F-4D97-AF65-F5344CB8AC3E}">
        <p14:creationId xmlns:p14="http://schemas.microsoft.com/office/powerpoint/2010/main" val="27241428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CA36482-D4CC-154F-B93D-B041E9BB096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3" name="Rectangle 2">
            <a:extLst>
              <a:ext uri="{FF2B5EF4-FFF2-40B4-BE49-F238E27FC236}">
                <a16:creationId xmlns:a16="http://schemas.microsoft.com/office/drawing/2014/main" id="{7642EB88-1A97-9E4A-BA63-6FCE65295107}"/>
              </a:ext>
            </a:extLst>
          </p:cNvPr>
          <p:cNvSpPr/>
          <p:nvPr/>
        </p:nvSpPr>
        <p:spPr>
          <a:xfrm>
            <a:off x="583770" y="1246664"/>
            <a:ext cx="3507783" cy="4234493"/>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.schema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age: </a:t>
            </a:r>
            <a:r>
              <a:rPr lang="en-VN" sz="1800" dirty="0">
                <a:solidFill>
                  <a:srgbClr val="86B300"/>
                </a:solidFill>
                <a:latin typeface="var(--font-monospace)"/>
                <a:ea typeface="Times New Roman" panose="02020603050405020304" pitchFamily="18" charset="0"/>
                <a:cs typeface="Times New Roman" panose="02020603050405020304" pitchFamily="18" charset="0"/>
              </a:rPr>
              <a:t>'int'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.schema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{type: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dogs:    {type: </a:t>
            </a:r>
            <a:r>
              <a:rPr lang="en-VN" sz="1800" dirty="0">
                <a:solidFill>
                  <a:srgbClr val="86B300"/>
                </a:solidFill>
                <a:latin typeface="var(--font-monospace)"/>
                <a:ea typeface="Times New Roman" panose="02020603050405020304" pitchFamily="18" charset="0"/>
                <a:cs typeface="Times New Roman" panose="02020603050405020304" pitchFamily="18" charset="0"/>
              </a:rPr>
              <a:t>'list'</a:t>
            </a:r>
            <a:r>
              <a:rPr lang="en-VN" sz="1800" dirty="0">
                <a:solidFill>
                  <a:srgbClr val="5C6773"/>
                </a:solidFill>
                <a:latin typeface="var(--font-monospace)"/>
                <a:ea typeface="Times New Roman" panose="02020603050405020304" pitchFamily="18" charset="0"/>
                <a:cs typeface="Times New Roman" panose="02020603050405020304" pitchFamily="18" charset="0"/>
              </a:rPr>
              <a:t>, objectType: </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4" name="TextBox 3">
            <a:extLst>
              <a:ext uri="{FF2B5EF4-FFF2-40B4-BE49-F238E27FC236}">
                <a16:creationId xmlns:a16="http://schemas.microsoft.com/office/drawing/2014/main" id="{25A45142-F982-D044-B07A-24B5B0A08283}"/>
              </a:ext>
            </a:extLst>
          </p:cNvPr>
          <p:cNvSpPr txBox="1"/>
          <p:nvPr/>
        </p:nvSpPr>
        <p:spPr>
          <a:xfrm>
            <a:off x="4401519" y="1658319"/>
            <a:ext cx="6819254" cy="2492990"/>
          </a:xfrm>
          <a:prstGeom prst="rect">
            <a:avLst/>
          </a:prstGeom>
          <a:noFill/>
        </p:spPr>
        <p:txBody>
          <a:bodyPr wrap="square" rtlCol="0">
            <a:spAutoFit/>
          </a:bodyPr>
          <a:lstStyle/>
          <a:p>
            <a:pPr>
              <a:spcBef>
                <a:spcPts val="600"/>
              </a:spcBef>
              <a:spcAft>
                <a:spcPts val="600"/>
              </a:spcAft>
            </a:pPr>
            <a:r>
              <a:rPr lang="en-US" sz="1800" dirty="0"/>
              <a:t>Let’s assume you’re observing a list of dog owners as given by the model code above. You will be notified about modifications for a matched </a:t>
            </a:r>
            <a:r>
              <a:rPr lang="en-US" sz="1800" b="1" dirty="0"/>
              <a:t>Person</a:t>
            </a:r>
            <a:r>
              <a:rPr lang="en-US" sz="1800" dirty="0"/>
              <a:t> object when:</a:t>
            </a:r>
          </a:p>
          <a:p>
            <a:pPr marL="285750" indent="-285750">
              <a:spcBef>
                <a:spcPts val="600"/>
              </a:spcBef>
              <a:spcAft>
                <a:spcPts val="600"/>
              </a:spcAft>
              <a:buFont typeface="Arial" panose="020B0604020202020204" pitchFamily="34" charset="0"/>
              <a:buChar char="•"/>
            </a:pPr>
            <a:r>
              <a:rPr lang="en-US" sz="1800" dirty="0"/>
              <a:t>You modify the </a:t>
            </a:r>
            <a:r>
              <a:rPr lang="en-US" sz="1800" b="1" dirty="0"/>
              <a:t>Person</a:t>
            </a:r>
            <a:r>
              <a:rPr lang="en-US" sz="1800" dirty="0"/>
              <a:t>’s </a:t>
            </a:r>
            <a:r>
              <a:rPr lang="en-US" sz="1800" b="1" dirty="0"/>
              <a:t>name</a:t>
            </a:r>
            <a:r>
              <a:rPr lang="en-US" sz="1800" dirty="0"/>
              <a:t> property.</a:t>
            </a:r>
          </a:p>
          <a:p>
            <a:pPr marL="285750" indent="-285750">
              <a:spcBef>
                <a:spcPts val="600"/>
              </a:spcBef>
              <a:spcAft>
                <a:spcPts val="600"/>
              </a:spcAft>
              <a:buFont typeface="Arial" panose="020B0604020202020204" pitchFamily="34" charset="0"/>
              <a:buChar char="•"/>
            </a:pPr>
            <a:r>
              <a:rPr lang="en-US" sz="1800" dirty="0"/>
              <a:t>You add or remove a </a:t>
            </a:r>
            <a:r>
              <a:rPr lang="en-US" sz="1800" b="1" dirty="0"/>
              <a:t>Dog</a:t>
            </a:r>
            <a:r>
              <a:rPr lang="en-US" sz="1800" dirty="0"/>
              <a:t> to the Person’s </a:t>
            </a:r>
            <a:r>
              <a:rPr lang="en-US" sz="1800" b="1" dirty="0"/>
              <a:t>dogs</a:t>
            </a:r>
            <a:r>
              <a:rPr lang="en-US" sz="1800" dirty="0"/>
              <a:t> property.</a:t>
            </a:r>
          </a:p>
          <a:p>
            <a:pPr marL="285750" indent="-285750">
              <a:spcBef>
                <a:spcPts val="600"/>
              </a:spcBef>
              <a:spcAft>
                <a:spcPts val="600"/>
              </a:spcAft>
              <a:buFont typeface="Arial" panose="020B0604020202020204" pitchFamily="34" charset="0"/>
              <a:buChar char="•"/>
            </a:pPr>
            <a:r>
              <a:rPr lang="en-US" sz="1800" dirty="0"/>
              <a:t>You modify the age property of a </a:t>
            </a:r>
            <a:r>
              <a:rPr lang="en-US" sz="1800" b="1" dirty="0"/>
              <a:t>Dog</a:t>
            </a:r>
            <a:r>
              <a:rPr lang="en-US" sz="1800" dirty="0"/>
              <a:t> belonging to that </a:t>
            </a:r>
            <a:r>
              <a:rPr lang="en-US" sz="1800" b="1" dirty="0"/>
              <a:t>Person</a:t>
            </a:r>
            <a:r>
              <a:rPr lang="en-US" sz="1800" dirty="0"/>
              <a:t>.</a:t>
            </a:r>
          </a:p>
        </p:txBody>
      </p:sp>
    </p:spTree>
    <p:extLst>
      <p:ext uri="{BB962C8B-B14F-4D97-AF65-F5344CB8AC3E}">
        <p14:creationId xmlns:p14="http://schemas.microsoft.com/office/powerpoint/2010/main" val="15113959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CD2C14-B565-DD40-9111-27AE7A0E666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3" name="Rectangle 2">
            <a:extLst>
              <a:ext uri="{FF2B5EF4-FFF2-40B4-BE49-F238E27FC236}">
                <a16:creationId xmlns:a16="http://schemas.microsoft.com/office/drawing/2014/main" id="{F8E63AA6-23AA-7240-8E5C-90313302169E}"/>
              </a:ext>
            </a:extLst>
          </p:cNvPr>
          <p:cNvSpPr/>
          <p:nvPr/>
        </p:nvSpPr>
        <p:spPr>
          <a:xfrm>
            <a:off x="2562386" y="2169786"/>
            <a:ext cx="7067227" cy="3787062"/>
          </a:xfrm>
          <a:prstGeom prst="rect">
            <a:avLst/>
          </a:prstGeom>
          <a:solidFill>
            <a:schemeClr val="bg1">
              <a:lumMod val="95000"/>
            </a:schemeClr>
          </a:solidFill>
        </p:spPr>
        <p:txBody>
          <a:bodyPr wrap="square">
            <a:spAutoFit/>
          </a:bodyPr>
          <a:lstStyle/>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collectionListenerRetainer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'age &lt; 2'</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Observe Collection Notifications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listener(puppies, changes)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Update UI in response to inserted objects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changes.insertions.forEach((index)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insertedDog = puppies[index];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Update UI in response to modified objects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changes.modifications.forEach((index)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modifiedDog = puppies[index];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t> </a:t>
            </a:r>
          </a:p>
        </p:txBody>
      </p:sp>
      <p:sp>
        <p:nvSpPr>
          <p:cNvPr id="6" name="TextBox 5">
            <a:extLst>
              <a:ext uri="{FF2B5EF4-FFF2-40B4-BE49-F238E27FC236}">
                <a16:creationId xmlns:a16="http://schemas.microsoft.com/office/drawing/2014/main" id="{8920DAD7-840C-C645-ABC1-706948735554}"/>
              </a:ext>
            </a:extLst>
          </p:cNvPr>
          <p:cNvSpPr txBox="1"/>
          <p:nvPr/>
        </p:nvSpPr>
        <p:spPr>
          <a:xfrm>
            <a:off x="573437" y="1154949"/>
            <a:ext cx="10926305" cy="646331"/>
          </a:xfrm>
          <a:prstGeom prst="rect">
            <a:avLst/>
          </a:prstGeom>
          <a:noFill/>
        </p:spPr>
        <p:txBody>
          <a:bodyPr wrap="square" rtlCol="0">
            <a:spAutoFit/>
          </a:bodyPr>
          <a:lstStyle/>
          <a:p>
            <a:r>
              <a:rPr lang="en-US" sz="1800" dirty="0"/>
              <a:t>This makes it possible to discretely control the animations and visual updates made to the content inside your UI, instead of arbitrarily reloading everything each time a notification occurs.</a:t>
            </a:r>
          </a:p>
        </p:txBody>
      </p:sp>
    </p:spTree>
    <p:extLst>
      <p:ext uri="{BB962C8B-B14F-4D97-AF65-F5344CB8AC3E}">
        <p14:creationId xmlns:p14="http://schemas.microsoft.com/office/powerpoint/2010/main" val="42930788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C7710B-8543-F143-B341-F89D4476699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3" name="Rectangle 2">
            <a:extLst>
              <a:ext uri="{FF2B5EF4-FFF2-40B4-BE49-F238E27FC236}">
                <a16:creationId xmlns:a16="http://schemas.microsoft.com/office/drawing/2014/main" id="{674D3A25-8B52-114E-B3D9-71A41E7EAF99}"/>
              </a:ext>
            </a:extLst>
          </p:cNvPr>
          <p:cNvSpPr/>
          <p:nvPr/>
        </p:nvSpPr>
        <p:spPr>
          <a:xfrm>
            <a:off x="3718302" y="1371993"/>
            <a:ext cx="4458346" cy="4712187"/>
          </a:xfrm>
          <a:prstGeom prst="rect">
            <a:avLst/>
          </a:prstGeom>
          <a:solidFill>
            <a:schemeClr val="bg1">
              <a:lumMod val="95000"/>
            </a:schemeClr>
          </a:solidFill>
        </p:spPr>
        <p:txBody>
          <a:bodyPr wrap="square">
            <a:spAutoFit/>
          </a:bodyPr>
          <a:lstStyle/>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Update UI in response to deleted objects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changes.deletions.forEach((index)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Deleted objects cannot be accessed directly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Support for accessing deleted objects coming soon...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collectionListenerRetainer.addListener(listener);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Unregister all listeners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realm.removeAllListeners();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OR Unregister this listener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collectionListenerRetainer.removeListener(listener);</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7593229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2108F1-74D1-4C42-9F20-B27EC98311B6}"/>
              </a:ext>
            </a:extLst>
          </p:cNvPr>
          <p:cNvSpPr>
            <a:spLocks noGrp="1"/>
          </p:cNvSpPr>
          <p:nvPr>
            <p:ph type="title"/>
          </p:nvPr>
        </p:nvSpPr>
        <p:spPr/>
        <p:txBody>
          <a:bodyPr/>
          <a:lstStyle/>
          <a:p>
            <a:r>
              <a:rPr lang="en-US" dirty="0"/>
              <a:t>Encryption</a:t>
            </a:r>
            <a:endParaRPr lang="en-VN" dirty="0"/>
          </a:p>
        </p:txBody>
      </p:sp>
      <p:sp>
        <p:nvSpPr>
          <p:cNvPr id="2" name="Slide Number Placeholder 1">
            <a:extLst>
              <a:ext uri="{FF2B5EF4-FFF2-40B4-BE49-F238E27FC236}">
                <a16:creationId xmlns:a16="http://schemas.microsoft.com/office/drawing/2014/main" id="{6428BE2E-80C1-EB48-B764-D1CFCB0333A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
        <p:nvSpPr>
          <p:cNvPr id="4" name="TextBox 3">
            <a:extLst>
              <a:ext uri="{FF2B5EF4-FFF2-40B4-BE49-F238E27FC236}">
                <a16:creationId xmlns:a16="http://schemas.microsoft.com/office/drawing/2014/main" id="{50499B49-1276-B945-A495-E0CCFD5E4F72}"/>
              </a:ext>
            </a:extLst>
          </p:cNvPr>
          <p:cNvSpPr txBox="1"/>
          <p:nvPr/>
        </p:nvSpPr>
        <p:spPr>
          <a:xfrm>
            <a:off x="838200" y="1701321"/>
            <a:ext cx="10515600" cy="646331"/>
          </a:xfrm>
          <a:prstGeom prst="rect">
            <a:avLst/>
          </a:prstGeom>
          <a:noFill/>
        </p:spPr>
        <p:txBody>
          <a:bodyPr wrap="square" rtlCol="0">
            <a:spAutoFit/>
          </a:bodyPr>
          <a:lstStyle/>
          <a:p>
            <a:pPr marL="285750" indent="-285750">
              <a:buFont typeface="Arial" panose="020B0604020202020204" pitchFamily="34" charset="0"/>
              <a:buChar char="•"/>
            </a:pPr>
            <a:r>
              <a:rPr lang="en-US" sz="1800" dirty="0"/>
              <a:t>Realm supports encrypting the database file on disk with AES-256+SHA2 by supplying a 64-byte encryption key when creating a Realm.</a:t>
            </a:r>
            <a:endParaRPr lang="en-VN" sz="1800" dirty="0"/>
          </a:p>
        </p:txBody>
      </p:sp>
      <p:sp>
        <p:nvSpPr>
          <p:cNvPr id="5" name="Rectangle 4">
            <a:extLst>
              <a:ext uri="{FF2B5EF4-FFF2-40B4-BE49-F238E27FC236}">
                <a16:creationId xmlns:a16="http://schemas.microsoft.com/office/drawing/2014/main" id="{22C665CF-5003-814B-A0B9-344D6237965C}"/>
              </a:ext>
            </a:extLst>
          </p:cNvPr>
          <p:cNvSpPr/>
          <p:nvPr/>
        </p:nvSpPr>
        <p:spPr>
          <a:xfrm>
            <a:off x="2738033" y="2516305"/>
            <a:ext cx="6096000" cy="1554272"/>
          </a:xfrm>
          <a:prstGeom prst="rect">
            <a:avLst/>
          </a:prstGeom>
          <a:solidFill>
            <a:schemeClr val="bg1">
              <a:lumMod val="95000"/>
            </a:schemeClr>
          </a:solidFill>
        </p:spPr>
        <p:txBody>
          <a:bodyPr>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var</a:t>
            </a:r>
            <a:r>
              <a:rPr lang="en-VN" sz="1800" dirty="0">
                <a:solidFill>
                  <a:srgbClr val="5C6773"/>
                </a:solidFill>
                <a:latin typeface="var(--font-monospace)"/>
                <a:ea typeface="Times New Roman" panose="02020603050405020304" pitchFamily="18" charset="0"/>
                <a:cs typeface="Times New Roman" panose="02020603050405020304" pitchFamily="18" charset="0"/>
              </a:rPr>
              <a:t> key = </a:t>
            </a:r>
            <a:r>
              <a:rPr lang="en-VN" sz="1800" dirty="0">
                <a:solidFill>
                  <a:srgbClr val="F2590C"/>
                </a:solidFill>
                <a:latin typeface="var(--font-monospace)"/>
                <a:ea typeface="Times New Roman" panose="02020603050405020304" pitchFamily="18" charset="0"/>
                <a:cs typeface="Times New Roman" panose="02020603050405020304" pitchFamily="18" charset="0"/>
              </a:rPr>
              <a:t>new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Int8Array</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F08C36"/>
                </a:solidFill>
                <a:latin typeface="var(--font-monospace)"/>
                <a:ea typeface="Times New Roman" panose="02020603050405020304" pitchFamily="18" charset="0"/>
                <a:cs typeface="Times New Roman" panose="02020603050405020304" pitchFamily="18" charset="0"/>
              </a:rPr>
              <a:t>64</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pupulate with a secure key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CarObject</a:t>
            </a:r>
            <a:r>
              <a:rPr lang="en-VN" sz="1800" dirty="0">
                <a:solidFill>
                  <a:srgbClr val="5C6773"/>
                </a:solidFill>
                <a:latin typeface="var(--font-monospace)"/>
                <a:ea typeface="Times New Roman" panose="02020603050405020304" pitchFamily="18" charset="0"/>
                <a:cs typeface="Times New Roman" panose="02020603050405020304" pitchFamily="18" charset="0"/>
              </a:rPr>
              <a:t>], encryptionKey: key})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.then(realm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Use the Realm as normal</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var</a:t>
            </a:r>
            <a:r>
              <a:rPr lang="en-VN" sz="1800" dirty="0">
                <a:solidFill>
                  <a:srgbClr val="5C6773"/>
                </a:solidFill>
                <a:latin typeface="var(--font-monospace)"/>
                <a:ea typeface="Times New Roman" panose="02020603050405020304" pitchFamily="18" charset="0"/>
                <a:cs typeface="Times New Roman" panose="02020603050405020304" pitchFamily="18" charset="0"/>
              </a:rPr>
              <a:t> dogs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t> </a:t>
            </a:r>
          </a:p>
        </p:txBody>
      </p:sp>
      <p:sp>
        <p:nvSpPr>
          <p:cNvPr id="6" name="TextBox 5">
            <a:extLst>
              <a:ext uri="{FF2B5EF4-FFF2-40B4-BE49-F238E27FC236}">
                <a16:creationId xmlns:a16="http://schemas.microsoft.com/office/drawing/2014/main" id="{6FC5AE4B-E83E-A04D-9406-0B7E2C8BA02A}"/>
              </a:ext>
            </a:extLst>
          </p:cNvPr>
          <p:cNvSpPr txBox="1"/>
          <p:nvPr/>
        </p:nvSpPr>
        <p:spPr>
          <a:xfrm>
            <a:off x="838200" y="4695986"/>
            <a:ext cx="10398071" cy="1708160"/>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This makes it so that all of the data stored on disk is transparently encrypted and decrypted with AES-256 as needed, and verified with a SHA-2 HMAC. The same encryption key must be supplied every time you obtain a Realm instance.</a:t>
            </a:r>
          </a:p>
          <a:p>
            <a:pPr marL="285750" indent="-285750">
              <a:spcBef>
                <a:spcPts val="600"/>
              </a:spcBef>
              <a:spcAft>
                <a:spcPts val="600"/>
              </a:spcAft>
              <a:buFont typeface="Arial" panose="020B0604020202020204" pitchFamily="34" charset="0"/>
              <a:buChar char="•"/>
            </a:pPr>
            <a:r>
              <a:rPr lang="en-US" sz="1800" dirty="0"/>
              <a:t>There is a small performance hit (typically less than 10% slower) when using encrypted Realms.</a:t>
            </a:r>
          </a:p>
          <a:p>
            <a:endParaRPr lang="en-VN" sz="1800" dirty="0"/>
          </a:p>
        </p:txBody>
      </p:sp>
    </p:spTree>
    <p:extLst>
      <p:ext uri="{BB962C8B-B14F-4D97-AF65-F5344CB8AC3E}">
        <p14:creationId xmlns:p14="http://schemas.microsoft.com/office/powerpoint/2010/main" val="2346549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5" y="1648850"/>
            <a:ext cx="8506800"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1800" dirty="0">
                <a:solidFill>
                  <a:schemeClr val="tx1"/>
                </a:solidFill>
              </a:rPr>
              <a:t>React Native Official Document: </a:t>
            </a:r>
            <a:r>
              <a:rPr lang="en-US" sz="1800" dirty="0">
                <a:solidFill>
                  <a:schemeClr val="accent1">
                    <a:lumMod val="75000"/>
                  </a:schemeClr>
                </a:solidFill>
                <a:hlinkClick r:id="rId3">
                  <a:extLst>
                    <a:ext uri="{A12FA001-AC4F-418D-AE19-62706E023703}">
                      <ahyp:hlinkClr xmlns:ahyp="http://schemas.microsoft.com/office/drawing/2018/hyperlinkcolor" val="tx"/>
                    </a:ext>
                  </a:extLst>
                </a:hlinkClick>
              </a:rPr>
              <a:t>https://reactnative.dev/docs/0.61/</a:t>
            </a:r>
            <a:endParaRPr lang="en-US" sz="1800" dirty="0">
              <a:solidFill>
                <a:schemeClr val="accent1">
                  <a:lumMod val="75000"/>
                </a:schemeClr>
              </a:solidFill>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Official Document: </a:t>
            </a:r>
            <a:r>
              <a:rPr lang="en-US" sz="18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https://reactjs.org/docs/getting-started.html</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Redux Official Document: </a:t>
            </a:r>
            <a:r>
              <a:rPr lang="en-US" sz="18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https://redux.js.org/introduction/getting-started</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Redux Official Document: </a:t>
            </a:r>
            <a:r>
              <a:rPr lang="en-US" sz="1800" dirty="0">
                <a:solidFill>
                  <a:schemeClr val="accent1">
                    <a:lumMod val="75000"/>
                  </a:schemeClr>
                </a:solidFill>
                <a:ea typeface="Times New Roman"/>
                <a:cs typeface="Times New Roman"/>
                <a:sym typeface="Times New Roman"/>
                <a:hlinkClick r:id="rId6">
                  <a:extLst>
                    <a:ext uri="{A12FA001-AC4F-418D-AE19-62706E023703}">
                      <ahyp:hlinkClr xmlns:ahyp="http://schemas.microsoft.com/office/drawing/2018/hyperlinkcolor" val="tx"/>
                    </a:ext>
                  </a:extLst>
                </a:hlinkClick>
              </a:rPr>
              <a:t>https://react-redux.js.org/introduction/quick-start</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Naïve Firebase Official document: </a:t>
            </a:r>
            <a:r>
              <a:rPr lang="en-US" sz="1800" dirty="0">
                <a:solidFill>
                  <a:schemeClr val="tx1"/>
                </a:solidFill>
                <a:ea typeface="Times New Roman"/>
                <a:cs typeface="Times New Roman"/>
                <a:sym typeface="Times New Roman"/>
                <a:hlinkClick r:id="rId7"/>
              </a:rPr>
              <a:t>https://rnfirebase.io</a:t>
            </a:r>
            <a:endParaRPr lang="en-US" sz="1800" dirty="0">
              <a:solidFill>
                <a:schemeClr val="tx1"/>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Realm Database for React Native: </a:t>
            </a:r>
            <a:r>
              <a:rPr lang="en-US" sz="1800" dirty="0">
                <a:solidFill>
                  <a:schemeClr val="tx1"/>
                </a:solidFill>
                <a:ea typeface="Times New Roman"/>
                <a:cs typeface="Times New Roman"/>
                <a:sym typeface="Times New Roman"/>
                <a:hlinkClick r:id="rId8"/>
              </a:rPr>
              <a:t>https://realm.io/docs/javascript/latest</a:t>
            </a:r>
            <a:endParaRPr sz="18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09DE3E-1C7E-2947-BCFD-C6E1829CE13C}"/>
              </a:ext>
            </a:extLst>
          </p:cNvPr>
          <p:cNvSpPr>
            <a:spLocks noGrp="1"/>
          </p:cNvSpPr>
          <p:nvPr>
            <p:ph type="title"/>
          </p:nvPr>
        </p:nvSpPr>
        <p:spPr/>
        <p:txBody>
          <a:bodyPr/>
          <a:lstStyle/>
          <a:p>
            <a:r>
              <a:rPr lang="en-VN" dirty="0"/>
              <a:t>Realm Database</a:t>
            </a:r>
          </a:p>
        </p:txBody>
      </p:sp>
      <p:pic>
        <p:nvPicPr>
          <p:cNvPr id="8" name="Picture 7">
            <a:extLst>
              <a:ext uri="{FF2B5EF4-FFF2-40B4-BE49-F238E27FC236}">
                <a16:creationId xmlns:a16="http://schemas.microsoft.com/office/drawing/2014/main" id="{1799AC71-0D62-D642-A5FE-1E9D8F217841}"/>
              </a:ext>
            </a:extLst>
          </p:cNvPr>
          <p:cNvPicPr>
            <a:picLocks noChangeAspect="1"/>
          </p:cNvPicPr>
          <p:nvPr/>
        </p:nvPicPr>
        <p:blipFill>
          <a:blip r:embed="rId3"/>
          <a:stretch>
            <a:fillRect/>
          </a:stretch>
        </p:blipFill>
        <p:spPr>
          <a:xfrm>
            <a:off x="6096000" y="1301750"/>
            <a:ext cx="4165600" cy="4254500"/>
          </a:xfrm>
          <a:prstGeom prst="rect">
            <a:avLst/>
          </a:prstGeom>
        </p:spPr>
      </p:pic>
      <p:sp>
        <p:nvSpPr>
          <p:cNvPr id="6" name="Text Placeholder 5">
            <a:extLst>
              <a:ext uri="{FF2B5EF4-FFF2-40B4-BE49-F238E27FC236}">
                <a16:creationId xmlns:a16="http://schemas.microsoft.com/office/drawing/2014/main" id="{7EBABE61-B2D6-1F42-9EF1-6F6EEBF8C9DA}"/>
              </a:ext>
            </a:extLst>
          </p:cNvPr>
          <p:cNvSpPr>
            <a:spLocks noGrp="1"/>
          </p:cNvSpPr>
          <p:nvPr>
            <p:ph type="body" idx="1"/>
          </p:nvPr>
        </p:nvSpPr>
        <p:spPr/>
        <p:txBody>
          <a:bodyPr/>
          <a:lstStyle/>
          <a:p>
            <a:r>
              <a:rPr lang="en-US" sz="1800" dirty="0">
                <a:solidFill>
                  <a:schemeClr val="tx1"/>
                </a:solidFill>
              </a:rPr>
              <a:t>Getting Started</a:t>
            </a:r>
          </a:p>
          <a:p>
            <a:r>
              <a:rPr lang="en-US" sz="1800" dirty="0">
                <a:solidFill>
                  <a:schemeClr val="tx1"/>
                </a:solidFill>
              </a:rPr>
              <a:t>Opening Realms</a:t>
            </a:r>
          </a:p>
          <a:p>
            <a:r>
              <a:rPr lang="en-US" sz="1800" dirty="0">
                <a:solidFill>
                  <a:schemeClr val="tx1"/>
                </a:solidFill>
              </a:rPr>
              <a:t>Models</a:t>
            </a:r>
          </a:p>
          <a:p>
            <a:r>
              <a:rPr lang="en-US" sz="1800" dirty="0">
                <a:solidFill>
                  <a:schemeClr val="tx1"/>
                </a:solidFill>
              </a:rPr>
              <a:t>Writes</a:t>
            </a:r>
          </a:p>
          <a:p>
            <a:r>
              <a:rPr lang="en-US" sz="1800" dirty="0">
                <a:solidFill>
                  <a:schemeClr val="accent2">
                    <a:lumMod val="60000"/>
                    <a:lumOff val="40000"/>
                  </a:schemeClr>
                </a:solidFill>
              </a:rPr>
              <a:t>Queries</a:t>
            </a:r>
          </a:p>
          <a:p>
            <a:r>
              <a:rPr lang="en-US" sz="1800" dirty="0">
                <a:solidFill>
                  <a:schemeClr val="accent2">
                    <a:lumMod val="60000"/>
                    <a:lumOff val="40000"/>
                  </a:schemeClr>
                </a:solidFill>
              </a:rPr>
              <a:t>Migrations</a:t>
            </a:r>
          </a:p>
          <a:p>
            <a:r>
              <a:rPr lang="en-US" sz="1800" dirty="0">
                <a:solidFill>
                  <a:schemeClr val="accent2">
                    <a:lumMod val="60000"/>
                    <a:lumOff val="40000"/>
                  </a:schemeClr>
                </a:solidFill>
              </a:rPr>
              <a:t>Realm Notifications</a:t>
            </a:r>
          </a:p>
          <a:p>
            <a:r>
              <a:rPr lang="en-US" sz="1800" dirty="0">
                <a:solidFill>
                  <a:schemeClr val="accent2">
                    <a:lumMod val="60000"/>
                    <a:lumOff val="40000"/>
                  </a:schemeClr>
                </a:solidFill>
              </a:rPr>
              <a:t>Encryption</a:t>
            </a:r>
            <a:endParaRPr lang="en-VN" sz="1800" dirty="0">
              <a:solidFill>
                <a:schemeClr val="accent2">
                  <a:lumMod val="60000"/>
                  <a:lumOff val="40000"/>
                </a:schemeClr>
              </a:solidFill>
            </a:endParaRPr>
          </a:p>
        </p:txBody>
      </p:sp>
      <p:sp>
        <p:nvSpPr>
          <p:cNvPr id="4" name="Slide Number Placeholder 3">
            <a:extLst>
              <a:ext uri="{FF2B5EF4-FFF2-40B4-BE49-F238E27FC236}">
                <a16:creationId xmlns:a16="http://schemas.microsoft.com/office/drawing/2014/main" id="{AD920668-346C-FD47-B213-E7B1CF19AC4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Tree>
    <p:extLst>
      <p:ext uri="{BB962C8B-B14F-4D97-AF65-F5344CB8AC3E}">
        <p14:creationId xmlns:p14="http://schemas.microsoft.com/office/powerpoint/2010/main" val="1223076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8F05B1-DD4E-E04E-B7E0-F2F89BCA2478}"/>
              </a:ext>
            </a:extLst>
          </p:cNvPr>
          <p:cNvSpPr>
            <a:spLocks noGrp="1"/>
          </p:cNvSpPr>
          <p:nvPr>
            <p:ph type="title"/>
          </p:nvPr>
        </p:nvSpPr>
        <p:spPr/>
        <p:txBody>
          <a:bodyPr/>
          <a:lstStyle/>
          <a:p>
            <a:r>
              <a:rPr lang="en-US" dirty="0"/>
              <a:t>Queries</a:t>
            </a:r>
            <a:endParaRPr lang="en-VN" dirty="0"/>
          </a:p>
        </p:txBody>
      </p:sp>
      <p:sp>
        <p:nvSpPr>
          <p:cNvPr id="2" name="Slide Number Placeholder 1">
            <a:extLst>
              <a:ext uri="{FF2B5EF4-FFF2-40B4-BE49-F238E27FC236}">
                <a16:creationId xmlns:a16="http://schemas.microsoft.com/office/drawing/2014/main" id="{E95D2266-FB55-504F-A2E8-2F4C9887C66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a:t>
            </a:fld>
            <a:endParaRPr lang="ja-JP" altLang="en-US"/>
          </a:p>
        </p:txBody>
      </p:sp>
      <p:sp>
        <p:nvSpPr>
          <p:cNvPr id="4" name="TextBox 3">
            <a:extLst>
              <a:ext uri="{FF2B5EF4-FFF2-40B4-BE49-F238E27FC236}">
                <a16:creationId xmlns:a16="http://schemas.microsoft.com/office/drawing/2014/main" id="{EA70F01C-0979-7A40-A1BF-A83BD893EF5E}"/>
              </a:ext>
            </a:extLst>
          </p:cNvPr>
          <p:cNvSpPr txBox="1"/>
          <p:nvPr/>
        </p:nvSpPr>
        <p:spPr>
          <a:xfrm>
            <a:off x="838200" y="1701321"/>
            <a:ext cx="10692539" cy="2769989"/>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Queries allow you to get objects of a single type from a Realm, with the option of filtering and sorting those results. </a:t>
            </a:r>
          </a:p>
          <a:p>
            <a:pPr marL="285750" indent="-285750">
              <a:spcBef>
                <a:spcPts val="600"/>
              </a:spcBef>
              <a:spcAft>
                <a:spcPts val="600"/>
              </a:spcAft>
              <a:buFont typeface="Arial" panose="020B0604020202020204" pitchFamily="34" charset="0"/>
              <a:buChar char="•"/>
            </a:pPr>
            <a:r>
              <a:rPr lang="en-US" sz="1800" dirty="0"/>
              <a:t>All queries (including queries and property access) are lazy in Realm. Data is only read when objects and properties are accessed. This allows you to represent large sets of data in a performant way.</a:t>
            </a:r>
          </a:p>
          <a:p>
            <a:pPr marL="285750" indent="-285750">
              <a:spcBef>
                <a:spcPts val="600"/>
              </a:spcBef>
              <a:spcAft>
                <a:spcPts val="600"/>
              </a:spcAft>
              <a:buFont typeface="Arial" panose="020B0604020202020204" pitchFamily="34" charset="0"/>
              <a:buChar char="•"/>
            </a:pPr>
            <a:r>
              <a:rPr lang="en-US" sz="1800" dirty="0"/>
              <a:t>When performing queries you are returned a Results object. Results are simply a view of your data and are not mutable.</a:t>
            </a:r>
          </a:p>
          <a:p>
            <a:pPr marL="285750" indent="-285750">
              <a:spcBef>
                <a:spcPts val="600"/>
              </a:spcBef>
              <a:spcAft>
                <a:spcPts val="600"/>
              </a:spcAft>
              <a:buFont typeface="Arial" panose="020B0604020202020204" pitchFamily="34" charset="0"/>
              <a:buChar char="•"/>
            </a:pPr>
            <a:r>
              <a:rPr lang="en-US" sz="1800" dirty="0"/>
              <a:t>The most basic method for retrieving objects from a Realm is using the objects method on a Realm to get all objects of a given type:</a:t>
            </a:r>
          </a:p>
        </p:txBody>
      </p:sp>
      <p:sp>
        <p:nvSpPr>
          <p:cNvPr id="5" name="Rectangle 4">
            <a:extLst>
              <a:ext uri="{FF2B5EF4-FFF2-40B4-BE49-F238E27FC236}">
                <a16:creationId xmlns:a16="http://schemas.microsoft.com/office/drawing/2014/main" id="{FC59084F-829A-F742-966C-54204A5F60BA}"/>
              </a:ext>
            </a:extLst>
          </p:cNvPr>
          <p:cNvSpPr/>
          <p:nvPr/>
        </p:nvSpPr>
        <p:spPr>
          <a:xfrm>
            <a:off x="2587773" y="4868780"/>
            <a:ext cx="6506909" cy="287899"/>
          </a:xfrm>
          <a:prstGeom prst="rect">
            <a:avLst/>
          </a:prstGeom>
          <a:solidFill>
            <a:schemeClr val="bg1">
              <a:lumMod val="95000"/>
            </a:schemeClr>
          </a:solidFill>
        </p:spPr>
        <p:txBody>
          <a:bodyPr wrap="none">
            <a:spAutoFit/>
          </a:bodyPr>
          <a:lstStyle/>
          <a:p>
            <a:pPr>
              <a:lnSpc>
                <a:spcPts val="13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dogs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retrieves all Dogs from the Realm</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3318121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1533803" cy="400110"/>
          </a:xfrm>
          <a:prstGeom prst="rect">
            <a:avLst/>
          </a:prstGeom>
        </p:spPr>
        <p:txBody>
          <a:bodyPr wrap="square">
            <a:spAutoFit/>
          </a:bodyPr>
          <a:lstStyle/>
          <a:p>
            <a:r>
              <a:rPr lang="en-US" sz="2000" b="1" dirty="0">
                <a:solidFill>
                  <a:srgbClr val="1C233F"/>
                </a:solidFill>
                <a:latin typeface="Realm"/>
              </a:rPr>
              <a:t>Filtering</a:t>
            </a:r>
            <a:endParaRPr lang="en-VN" sz="2000" b="1" dirty="0"/>
          </a:p>
        </p:txBody>
      </p:sp>
      <p:sp>
        <p:nvSpPr>
          <p:cNvPr id="5" name="TextBox 4">
            <a:extLst>
              <a:ext uri="{FF2B5EF4-FFF2-40B4-BE49-F238E27FC236}">
                <a16:creationId xmlns:a16="http://schemas.microsoft.com/office/drawing/2014/main" id="{31F2971B-851F-4545-BB01-9B0FD3AAEEFF}"/>
              </a:ext>
            </a:extLst>
          </p:cNvPr>
          <p:cNvSpPr txBox="1"/>
          <p:nvPr/>
        </p:nvSpPr>
        <p:spPr>
          <a:xfrm>
            <a:off x="465477" y="1348353"/>
            <a:ext cx="11344230" cy="923330"/>
          </a:xfrm>
          <a:prstGeom prst="rect">
            <a:avLst/>
          </a:prstGeom>
          <a:noFill/>
        </p:spPr>
        <p:txBody>
          <a:bodyPr wrap="square" rtlCol="0">
            <a:spAutoFit/>
          </a:bodyPr>
          <a:lstStyle/>
          <a:p>
            <a:r>
              <a:rPr lang="en-US" sz="1800" dirty="0"/>
              <a:t>You can get a filtered </a:t>
            </a:r>
            <a:r>
              <a:rPr lang="en-US" sz="1800" b="1" dirty="0"/>
              <a:t>Results</a:t>
            </a:r>
            <a:r>
              <a:rPr lang="en-US" sz="1800" dirty="0"/>
              <a:t> by calling the </a:t>
            </a:r>
            <a:r>
              <a:rPr lang="en-US" sz="1800" b="1" dirty="0"/>
              <a:t>filtered</a:t>
            </a:r>
            <a:r>
              <a:rPr lang="en-US" sz="1800" dirty="0"/>
              <a:t> method on a </a:t>
            </a:r>
            <a:r>
              <a:rPr lang="en-US" sz="1800" b="1" dirty="0"/>
              <a:t>List</a:t>
            </a:r>
            <a:r>
              <a:rPr lang="en-US" sz="1800" dirty="0"/>
              <a:t> or a </a:t>
            </a:r>
            <a:r>
              <a:rPr lang="en-US" sz="1800" b="1" dirty="0"/>
              <a:t>Results</a:t>
            </a:r>
            <a:r>
              <a:rPr lang="en-US" sz="1800" dirty="0"/>
              <a:t> with a query string.</a:t>
            </a:r>
          </a:p>
          <a:p>
            <a:r>
              <a:rPr lang="en-US" sz="1800" dirty="0"/>
              <a:t>For example, the following would change our earlier example to retrieve all dogs with the color tan and names beginning with ‘B’:</a:t>
            </a:r>
          </a:p>
        </p:txBody>
      </p:sp>
      <p:sp>
        <p:nvSpPr>
          <p:cNvPr id="6" name="Rectangle 5">
            <a:extLst>
              <a:ext uri="{FF2B5EF4-FFF2-40B4-BE49-F238E27FC236}">
                <a16:creationId xmlns:a16="http://schemas.microsoft.com/office/drawing/2014/main" id="{3CBB0781-1930-3942-82DA-31385886AB27}"/>
              </a:ext>
            </a:extLst>
          </p:cNvPr>
          <p:cNvSpPr/>
          <p:nvPr/>
        </p:nvSpPr>
        <p:spPr>
          <a:xfrm>
            <a:off x="1730644" y="2606601"/>
            <a:ext cx="7506346" cy="548868"/>
          </a:xfrm>
          <a:prstGeom prst="rect">
            <a:avLst/>
          </a:prstGeom>
          <a:solidFill>
            <a:schemeClr val="bg1">
              <a:lumMod val="95000"/>
            </a:schemeClr>
          </a:solidFill>
        </p:spPr>
        <p:txBody>
          <a:bodyPr wrap="square">
            <a:spAutoFit/>
          </a:bodyPr>
          <a:lstStyle/>
          <a:p>
            <a:pPr>
              <a:lnSpc>
                <a:spcPts val="13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dogs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tanDogs = dogs.filtered(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'color = "tan" AND name BEGINSWITH "B"'</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7" name="TextBox 6">
            <a:extLst>
              <a:ext uri="{FF2B5EF4-FFF2-40B4-BE49-F238E27FC236}">
                <a16:creationId xmlns:a16="http://schemas.microsoft.com/office/drawing/2014/main" id="{4D4342DC-098C-A842-B765-1B0EE6D76459}"/>
              </a:ext>
            </a:extLst>
          </p:cNvPr>
          <p:cNvSpPr txBox="1"/>
          <p:nvPr/>
        </p:nvSpPr>
        <p:spPr>
          <a:xfrm>
            <a:off x="423885" y="3474429"/>
            <a:ext cx="11344229" cy="923330"/>
          </a:xfrm>
          <a:prstGeom prst="rect">
            <a:avLst/>
          </a:prstGeom>
          <a:noFill/>
        </p:spPr>
        <p:txBody>
          <a:bodyPr wrap="square" rtlCol="0">
            <a:spAutoFit/>
          </a:bodyPr>
          <a:lstStyle/>
          <a:p>
            <a:r>
              <a:rPr lang="en-US" sz="1800" dirty="0"/>
              <a:t>Complex filters that also involve sorting and/or limiting should be handled within the same </a:t>
            </a:r>
            <a:r>
              <a:rPr lang="en-US" sz="1800" b="1" dirty="0"/>
              <a:t>filtered</a:t>
            </a:r>
            <a:r>
              <a:rPr lang="en-US" sz="1800" dirty="0"/>
              <a:t> call for better performance. For example, to find all dogs with the color tan, names beginning with ‘B’, sorting in descending order, and limiting the results to 5:</a:t>
            </a:r>
            <a:endParaRPr lang="en-VN" sz="1800" dirty="0"/>
          </a:p>
        </p:txBody>
      </p:sp>
      <p:sp>
        <p:nvSpPr>
          <p:cNvPr id="8" name="Rectangle 7">
            <a:extLst>
              <a:ext uri="{FF2B5EF4-FFF2-40B4-BE49-F238E27FC236}">
                <a16:creationId xmlns:a16="http://schemas.microsoft.com/office/drawing/2014/main" id="{D65E78B3-1561-3F4D-9242-0377F1A86E6B}"/>
              </a:ext>
            </a:extLst>
          </p:cNvPr>
          <p:cNvSpPr/>
          <p:nvPr/>
        </p:nvSpPr>
        <p:spPr>
          <a:xfrm>
            <a:off x="837171" y="4667834"/>
            <a:ext cx="10600841" cy="548868"/>
          </a:xfrm>
          <a:prstGeom prst="rect">
            <a:avLst/>
          </a:prstGeom>
          <a:solidFill>
            <a:schemeClr val="bg1">
              <a:lumMod val="95000"/>
            </a:schemeClr>
          </a:solidFill>
        </p:spPr>
        <p:txBody>
          <a:bodyPr wrap="square">
            <a:spAutoFit/>
          </a:bodyPr>
          <a:lstStyle/>
          <a:p>
            <a:pPr>
              <a:lnSpc>
                <a:spcPts val="13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dogs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onlyFiveTanDogs = dogs.filtered(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'color = "tan" AND name BEGINSWITH "B" SORT(name DESC) LIMIT(5)'</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9" name="TextBox 8">
            <a:extLst>
              <a:ext uri="{FF2B5EF4-FFF2-40B4-BE49-F238E27FC236}">
                <a16:creationId xmlns:a16="http://schemas.microsoft.com/office/drawing/2014/main" id="{ED68BBEC-D9F2-EC4D-875B-2D8F3A78F29C}"/>
              </a:ext>
            </a:extLst>
          </p:cNvPr>
          <p:cNvSpPr txBox="1"/>
          <p:nvPr/>
        </p:nvSpPr>
        <p:spPr>
          <a:xfrm>
            <a:off x="465476" y="5724282"/>
            <a:ext cx="9159498" cy="369332"/>
          </a:xfrm>
          <a:prstGeom prst="rect">
            <a:avLst/>
          </a:prstGeom>
          <a:noFill/>
        </p:spPr>
        <p:txBody>
          <a:bodyPr wrap="square" rtlCol="0">
            <a:spAutoFit/>
          </a:bodyPr>
          <a:lstStyle/>
          <a:p>
            <a:r>
              <a:rPr lang="en-US" sz="1800" dirty="0"/>
              <a:t>The query language supported by Realm is inspired by </a:t>
            </a:r>
            <a:r>
              <a:rPr lang="en-US" sz="1800" dirty="0">
                <a:hlinkClick r:id="rId3"/>
              </a:rPr>
              <a:t>Apple’s NSPredicate</a:t>
            </a:r>
            <a:r>
              <a:rPr lang="en-US" sz="1800" dirty="0"/>
              <a:t>.</a:t>
            </a:r>
            <a:endParaRPr lang="en-VN" sz="1800" dirty="0"/>
          </a:p>
        </p:txBody>
      </p:sp>
    </p:spTree>
    <p:extLst>
      <p:ext uri="{BB962C8B-B14F-4D97-AF65-F5344CB8AC3E}">
        <p14:creationId xmlns:p14="http://schemas.microsoft.com/office/powerpoint/2010/main" val="3843595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2618686" cy="400110"/>
          </a:xfrm>
          <a:prstGeom prst="rect">
            <a:avLst/>
          </a:prstGeom>
        </p:spPr>
        <p:txBody>
          <a:bodyPr wrap="square">
            <a:spAutoFit/>
          </a:bodyPr>
          <a:lstStyle/>
          <a:p>
            <a:r>
              <a:rPr lang="en-US" sz="2000" b="1" dirty="0">
                <a:solidFill>
                  <a:srgbClr val="1C233F"/>
                </a:solidFill>
                <a:latin typeface="Realm"/>
              </a:rPr>
              <a:t>Query example</a:t>
            </a:r>
            <a:endParaRPr lang="en-VN" sz="2000" b="1" dirty="0"/>
          </a:p>
        </p:txBody>
      </p:sp>
      <p:sp>
        <p:nvSpPr>
          <p:cNvPr id="2" name="Rectangle 1">
            <a:extLst>
              <a:ext uri="{FF2B5EF4-FFF2-40B4-BE49-F238E27FC236}">
                <a16:creationId xmlns:a16="http://schemas.microsoft.com/office/drawing/2014/main" id="{608AA082-AF7F-5249-B5BC-231F1A5783A5}"/>
              </a:ext>
            </a:extLst>
          </p:cNvPr>
          <p:cNvSpPr/>
          <p:nvPr/>
        </p:nvSpPr>
        <p:spPr>
          <a:xfrm>
            <a:off x="511973" y="1625066"/>
            <a:ext cx="4075526" cy="4248727"/>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 = require(</a:t>
            </a:r>
            <a:r>
              <a:rPr lang="en-VN" sz="1800" dirty="0">
                <a:solidFill>
                  <a:srgbClr val="86B300"/>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CarSchema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make: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miles: {type: </a:t>
            </a:r>
            <a:r>
              <a:rPr lang="en-VN" sz="1800" dirty="0">
                <a:solidFill>
                  <a:srgbClr val="86B300"/>
                </a:solidFill>
                <a:latin typeface="var(--font-monospace)"/>
                <a:ea typeface="Times New Roman" panose="02020603050405020304" pitchFamily="18" charset="0"/>
                <a:cs typeface="Times New Roman" panose="02020603050405020304" pitchFamily="18" charset="0"/>
              </a:rPr>
              <a:t>'int'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cars:     {type: </a:t>
            </a:r>
            <a:r>
              <a:rPr lang="en-VN" sz="1800" dirty="0">
                <a:solidFill>
                  <a:srgbClr val="86B300"/>
                </a:solidFill>
                <a:latin typeface="var(--font-monospace)"/>
                <a:ea typeface="Times New Roman" panose="02020603050405020304" pitchFamily="18" charset="0"/>
                <a:cs typeface="Times New Roman" panose="02020603050405020304" pitchFamily="18" charset="0"/>
              </a:rPr>
              <a:t>'list'</a:t>
            </a:r>
            <a:r>
              <a:rPr lang="en-VN" sz="1800" dirty="0">
                <a:solidFill>
                  <a:srgbClr val="5C6773"/>
                </a:solidFill>
                <a:latin typeface="var(--font-monospace)"/>
                <a:ea typeface="Times New Roman" panose="02020603050405020304" pitchFamily="18" charset="0"/>
                <a:cs typeface="Times New Roman" panose="02020603050405020304" pitchFamily="18" charset="0"/>
              </a:rPr>
              <a:t>, objectType: </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10" name="Rectangle 9">
            <a:extLst>
              <a:ext uri="{FF2B5EF4-FFF2-40B4-BE49-F238E27FC236}">
                <a16:creationId xmlns:a16="http://schemas.microsoft.com/office/drawing/2014/main" id="{56CB2941-DE9B-724E-ACE0-C5640178BFD1}"/>
              </a:ext>
            </a:extLst>
          </p:cNvPr>
          <p:cNvSpPr/>
          <p:nvPr/>
        </p:nvSpPr>
        <p:spPr>
          <a:xfrm>
            <a:off x="4804475" y="1586219"/>
            <a:ext cx="7113721" cy="4712187"/>
          </a:xfrm>
          <a:prstGeom prst="rect">
            <a:avLst/>
          </a:prstGeom>
          <a:solidFill>
            <a:schemeClr val="bg1">
              <a:lumMod val="95000"/>
            </a:schemeClr>
          </a:solidFill>
        </p:spPr>
        <p:txBody>
          <a:bodyPr wrap="square">
            <a:spAutoFit/>
          </a:bodyPr>
          <a:lstStyle/>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Initialize a Realm with Car and Person models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CarSchema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.then(realm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Add persons and their cars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realm.write(()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john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'John'</a:t>
            </a:r>
            <a:r>
              <a:rPr lang="en-VN" sz="1800" dirty="0">
                <a:solidFill>
                  <a:srgbClr val="5C6773"/>
                </a:solidFill>
                <a:latin typeface="var(--font-monospace)"/>
                <a:ea typeface="Times New Roman" panose="02020603050405020304" pitchFamily="18" charset="0"/>
                <a:cs typeface="Times New Roman" panose="02020603050405020304" pitchFamily="18" charset="0"/>
              </a:rPr>
              <a:t>, cars: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john.cars.push({make: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'Honda'</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'Accord'</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1500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john.cars.push({make: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'Toyota'</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'Prius'</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2780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joan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'Joan'</a:t>
            </a:r>
            <a:r>
              <a:rPr lang="en-VN" sz="1800" dirty="0">
                <a:solidFill>
                  <a:srgbClr val="5C6773"/>
                </a:solidFill>
                <a:latin typeface="var(--font-monospace)"/>
                <a:ea typeface="Times New Roman" panose="02020603050405020304" pitchFamily="18" charset="0"/>
                <a:cs typeface="Times New Roman" panose="02020603050405020304" pitchFamily="18" charset="0"/>
              </a:rPr>
              <a:t>, cars: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joan.cars.push({make: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'Skoda'</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'Octavia'</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1120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joan.cars.push({make: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'Ford'</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'Fiesta'</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95</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joan.cars.push({make: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'VW'</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'Golf'</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1270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jill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'Jill'</a:t>
            </a:r>
            <a:r>
              <a:rPr lang="en-VN" sz="1800" dirty="0">
                <a:solidFill>
                  <a:srgbClr val="5C6773"/>
                </a:solidFill>
                <a:latin typeface="var(--font-monospace)"/>
                <a:ea typeface="Times New Roman" panose="02020603050405020304" pitchFamily="18" charset="0"/>
                <a:cs typeface="Times New Roman" panose="02020603050405020304" pitchFamily="18" charset="0"/>
              </a:rPr>
              <a:t>, cars: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jack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'Jack'</a:t>
            </a:r>
            <a:r>
              <a:rPr lang="en-VN" sz="1800" dirty="0">
                <a:solidFill>
                  <a:srgbClr val="5C6773"/>
                </a:solidFill>
                <a:latin typeface="var(--font-monospace)"/>
                <a:ea typeface="Times New Roman" panose="02020603050405020304" pitchFamily="18" charset="0"/>
                <a:cs typeface="Times New Roman" panose="02020603050405020304" pitchFamily="18" charset="0"/>
              </a:rPr>
              <a:t>, cars: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jack.cars.push({make: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'Porche'</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'911'</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965</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874131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7326361-09F9-9D48-AE9A-73891E79351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3" name="Rectangle 2">
            <a:extLst>
              <a:ext uri="{FF2B5EF4-FFF2-40B4-BE49-F238E27FC236}">
                <a16:creationId xmlns:a16="http://schemas.microsoft.com/office/drawing/2014/main" id="{2E7AF97C-12B3-9544-8E7E-66110BCF3155}"/>
              </a:ext>
            </a:extLst>
          </p:cNvPr>
          <p:cNvSpPr/>
          <p:nvPr/>
        </p:nvSpPr>
        <p:spPr>
          <a:xfrm>
            <a:off x="1190786" y="1640565"/>
            <a:ext cx="9642529" cy="4017895"/>
          </a:xfrm>
          <a:prstGeom prst="rect">
            <a:avLst/>
          </a:prstGeom>
          <a:solidFill>
            <a:schemeClr val="bg1">
              <a:lumMod val="95000"/>
            </a:schemeClr>
          </a:solidFill>
        </p:spPr>
        <p:txBody>
          <a:bodyPr wrap="square">
            <a:spAutoFit/>
          </a:bodyPr>
          <a:lstStyle/>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 Find car owners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carOwners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'cars.@size &gt; 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console.log(</a:t>
            </a:r>
            <a:r>
              <a:rPr lang="en-VN" sz="1800" dirty="0">
                <a:solidFill>
                  <a:srgbClr val="86B300"/>
                </a:solidFill>
                <a:latin typeface="var(--font-monospace)"/>
                <a:ea typeface="Times New Roman" panose="02020603050405020304" pitchFamily="18" charset="0"/>
                <a:cs typeface="Times New Roman" panose="02020603050405020304" pitchFamily="18" charset="0"/>
              </a:rPr>
              <a:t>'Car owners'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for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p </a:t>
            </a:r>
            <a:r>
              <a:rPr lang="en-VN" sz="1800" dirty="0">
                <a:solidFill>
                  <a:srgbClr val="F2590C"/>
                </a:solidFill>
                <a:latin typeface="var(--font-monospace)"/>
                <a:ea typeface="Times New Roman" panose="02020603050405020304" pitchFamily="18" charset="0"/>
                <a:cs typeface="Times New Roman" panose="02020603050405020304" pitchFamily="18" charset="0"/>
              </a:rPr>
              <a:t>of</a:t>
            </a:r>
            <a:r>
              <a:rPr lang="en-VN" sz="1800" dirty="0">
                <a:solidFill>
                  <a:srgbClr val="5C6773"/>
                </a:solidFill>
                <a:latin typeface="var(--font-monospace)"/>
                <a:ea typeface="Times New Roman" panose="02020603050405020304" pitchFamily="18" charset="0"/>
                <a:cs typeface="Times New Roman" panose="02020603050405020304" pitchFamily="18" charset="0"/>
              </a:rPr>
              <a:t> carOwners)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console.log(</a:t>
            </a:r>
            <a:r>
              <a:rPr lang="en-VN" sz="1800" dirty="0">
                <a:solidFill>
                  <a:srgbClr val="86B300"/>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ea typeface="Times New Roman" panose="02020603050405020304" pitchFamily="18" charset="0"/>
                <a:cs typeface="Times New Roman" panose="02020603050405020304" pitchFamily="18" charset="0"/>
              </a:rPr>
              <a:t>${p.name}</a:t>
            </a:r>
            <a:r>
              <a:rPr lang="en-VN" sz="1800" dirty="0">
                <a:solidFill>
                  <a:srgbClr val="86B300"/>
                </a:solidFill>
                <a:latin typeface="var(--font-monospace)"/>
                <a:ea typeface="Times New Roman" panose="02020603050405020304" pitchFamily="18" charset="0"/>
                <a:cs typeface="Times New Roman" panose="02020603050405020304" pitchFamily="18" charset="0"/>
              </a:rPr>
              <a: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Find who has been driver longer than average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average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).avg(</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longerThanAverage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'cars.@sum.miles &gt; $0'</a:t>
            </a:r>
            <a:r>
              <a:rPr lang="en-VN" sz="1800" dirty="0">
                <a:solidFill>
                  <a:srgbClr val="5C6773"/>
                </a:solidFill>
                <a:latin typeface="var(--font-monospace)"/>
                <a:ea typeface="Times New Roman" panose="02020603050405020304" pitchFamily="18" charset="0"/>
                <a:cs typeface="Times New Roman" panose="02020603050405020304" pitchFamily="18" charset="0"/>
              </a:rPr>
              <a:t>, average);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console.log(</a:t>
            </a:r>
            <a:r>
              <a:rPr lang="en-VN" sz="1800" dirty="0">
                <a:solidFill>
                  <a:srgbClr val="86B300"/>
                </a:solidFill>
                <a:latin typeface="var(--font-monospace)"/>
                <a:ea typeface="Times New Roman" panose="02020603050405020304" pitchFamily="18" charset="0"/>
                <a:cs typeface="Times New Roman" panose="02020603050405020304" pitchFamily="18" charset="0"/>
              </a:rPr>
              <a:t>`Longer than average (</a:t>
            </a:r>
            <a:r>
              <a:rPr lang="en-VN" sz="1800" dirty="0">
                <a:solidFill>
                  <a:srgbClr val="5C6773"/>
                </a:solidFill>
                <a:latin typeface="var(--font-monospace)"/>
                <a:ea typeface="Times New Roman" panose="02020603050405020304" pitchFamily="18" charset="0"/>
                <a:cs typeface="Times New Roman" panose="02020603050405020304" pitchFamily="18" charset="0"/>
              </a:rPr>
              <a:t>${average}</a:t>
            </a:r>
            <a:r>
              <a:rPr lang="en-VN" sz="1800" dirty="0">
                <a:solidFill>
                  <a:srgbClr val="86B300"/>
                </a:solidFill>
                <a:latin typeface="var(--font-monospace)"/>
                <a:ea typeface="Times New Roman" panose="02020603050405020304" pitchFamily="18" charset="0"/>
                <a:cs typeface="Times New Roman" panose="02020603050405020304" pitchFamily="18" charset="0"/>
              </a:rPr>
              <a: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for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p </a:t>
            </a:r>
            <a:r>
              <a:rPr lang="en-VN" sz="1800" dirty="0">
                <a:solidFill>
                  <a:srgbClr val="F2590C"/>
                </a:solidFill>
                <a:latin typeface="var(--font-monospace)"/>
                <a:ea typeface="Times New Roman" panose="02020603050405020304" pitchFamily="18" charset="0"/>
                <a:cs typeface="Times New Roman" panose="02020603050405020304" pitchFamily="18" charset="0"/>
              </a:rPr>
              <a:t>of</a:t>
            </a:r>
            <a:r>
              <a:rPr lang="en-VN" sz="1800" dirty="0">
                <a:solidFill>
                  <a:srgbClr val="5C6773"/>
                </a:solidFill>
                <a:latin typeface="var(--font-monospace)"/>
                <a:ea typeface="Times New Roman" panose="02020603050405020304" pitchFamily="18" charset="0"/>
                <a:cs typeface="Times New Roman" panose="02020603050405020304" pitchFamily="18" charset="0"/>
              </a:rPr>
              <a:t> longerThanAverage)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console.log(</a:t>
            </a:r>
            <a:r>
              <a:rPr lang="en-VN" sz="1800" dirty="0">
                <a:solidFill>
                  <a:srgbClr val="86B300"/>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ea typeface="Times New Roman" panose="02020603050405020304" pitchFamily="18" charset="0"/>
                <a:cs typeface="Times New Roman" panose="02020603050405020304" pitchFamily="18" charset="0"/>
              </a:rPr>
              <a:t>${p.name}</a:t>
            </a:r>
            <a:r>
              <a:rPr lang="en-VN" sz="1800" dirty="0">
                <a:solidFill>
                  <a:srgbClr val="86B300"/>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ea typeface="Times New Roman" panose="02020603050405020304" pitchFamily="18" charset="0"/>
                <a:cs typeface="Times New Roman" panose="02020603050405020304" pitchFamily="18" charset="0"/>
              </a:rPr>
              <a:t>${p.cars.sum(</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86B300"/>
                </a:solidFill>
                <a:latin typeface="var(--font-monospace)"/>
                <a:ea typeface="Times New Roman" panose="02020603050405020304" pitchFamily="18" charset="0"/>
                <a:cs typeface="Times New Roman" panose="02020603050405020304" pitchFamily="18" charset="0"/>
              </a:rPr>
              <a: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realm.close();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3087909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C818FFF-0AE6-F147-8BEA-1FDB757AC40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3" name="TextBox 2">
            <a:extLst>
              <a:ext uri="{FF2B5EF4-FFF2-40B4-BE49-F238E27FC236}">
                <a16:creationId xmlns:a16="http://schemas.microsoft.com/office/drawing/2014/main" id="{06C05099-87AB-614B-BA6D-60793633285B}"/>
              </a:ext>
            </a:extLst>
          </p:cNvPr>
          <p:cNvSpPr txBox="1"/>
          <p:nvPr/>
        </p:nvSpPr>
        <p:spPr>
          <a:xfrm>
            <a:off x="1802969" y="1441342"/>
            <a:ext cx="7191213" cy="369332"/>
          </a:xfrm>
          <a:prstGeom prst="rect">
            <a:avLst/>
          </a:prstGeom>
          <a:noFill/>
        </p:spPr>
        <p:txBody>
          <a:bodyPr wrap="square" rtlCol="0">
            <a:spAutoFit/>
          </a:bodyPr>
          <a:lstStyle/>
          <a:p>
            <a:r>
              <a:rPr lang="en-US" sz="1800" dirty="0"/>
              <a:t>The output of the code snippet is:</a:t>
            </a:r>
            <a:endParaRPr lang="en-VN" sz="1800" dirty="0"/>
          </a:p>
        </p:txBody>
      </p:sp>
      <p:sp>
        <p:nvSpPr>
          <p:cNvPr id="7" name="Rectangle 6">
            <a:extLst>
              <a:ext uri="{FF2B5EF4-FFF2-40B4-BE49-F238E27FC236}">
                <a16:creationId xmlns:a16="http://schemas.microsoft.com/office/drawing/2014/main" id="{5AF24022-1FAE-F14E-BB21-049DC9F5D90F}"/>
              </a:ext>
            </a:extLst>
          </p:cNvPr>
          <p:cNvSpPr/>
          <p:nvPr/>
        </p:nvSpPr>
        <p:spPr>
          <a:xfrm>
            <a:off x="2350576" y="2044005"/>
            <a:ext cx="6096000" cy="1977464"/>
          </a:xfrm>
          <a:prstGeom prst="rect">
            <a:avLst/>
          </a:prstGeom>
        </p:spPr>
        <p:txBody>
          <a:bodyPr>
            <a:spAutoFit/>
          </a:bodyPr>
          <a:lstStyle/>
          <a:p>
            <a:pPr>
              <a:lnSpc>
                <a:spcPts val="20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 owners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John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Joan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Jack</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Longer</a:t>
            </a:r>
            <a:r>
              <a:rPr lang="en-VN" sz="1800" dirty="0">
                <a:solidFill>
                  <a:srgbClr val="5C6773"/>
                </a:solidFill>
                <a:latin typeface="var(--font-monospace)"/>
                <a:ea typeface="Times New Roman" panose="02020603050405020304" pitchFamily="18" charset="0"/>
                <a:cs typeface="Times New Roman" panose="02020603050405020304" pitchFamily="18" charset="0"/>
              </a:rPr>
              <a:t> than average (</a:t>
            </a:r>
            <a:r>
              <a:rPr lang="en-VN" sz="1800" dirty="0">
                <a:solidFill>
                  <a:srgbClr val="F08C36"/>
                </a:solidFill>
                <a:latin typeface="var(--font-monospace)"/>
                <a:ea typeface="Times New Roman" panose="02020603050405020304" pitchFamily="18" charset="0"/>
                <a:cs typeface="Times New Roman" panose="02020603050405020304" pitchFamily="18" charset="0"/>
              </a:rPr>
              <a:t>1288.3333333333333</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John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08C36"/>
                </a:solidFill>
                <a:latin typeface="var(--font-monospace)"/>
                <a:ea typeface="Times New Roman" panose="02020603050405020304" pitchFamily="18" charset="0"/>
                <a:cs typeface="Times New Roman" panose="02020603050405020304" pitchFamily="18" charset="0"/>
              </a:rPr>
              <a:t>4280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Joan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08C36"/>
                </a:solidFill>
                <a:latin typeface="var(--font-monospace)"/>
                <a:ea typeface="Times New Roman" panose="02020603050405020304" pitchFamily="18" charset="0"/>
                <a:cs typeface="Times New Roman" panose="02020603050405020304" pitchFamily="18" charset="0"/>
              </a:rPr>
              <a:t>2485</a:t>
            </a:r>
            <a:r>
              <a:rPr lang="en-VN" sz="1800" dirty="0"/>
              <a:t> </a:t>
            </a:r>
          </a:p>
        </p:txBody>
      </p:sp>
    </p:spTree>
    <p:extLst>
      <p:ext uri="{BB962C8B-B14F-4D97-AF65-F5344CB8AC3E}">
        <p14:creationId xmlns:p14="http://schemas.microsoft.com/office/powerpoint/2010/main" val="1348838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1533803" cy="400110"/>
          </a:xfrm>
          <a:prstGeom prst="rect">
            <a:avLst/>
          </a:prstGeom>
        </p:spPr>
        <p:txBody>
          <a:bodyPr wrap="square">
            <a:spAutoFit/>
          </a:bodyPr>
          <a:lstStyle/>
          <a:p>
            <a:r>
              <a:rPr lang="en-US" sz="2000" b="1" dirty="0">
                <a:solidFill>
                  <a:srgbClr val="1C233F"/>
                </a:solidFill>
                <a:latin typeface="Realm"/>
              </a:rPr>
              <a:t>Sorting</a:t>
            </a:r>
            <a:endParaRPr lang="en-VN" sz="2000" b="1" dirty="0"/>
          </a:p>
        </p:txBody>
      </p:sp>
      <p:sp>
        <p:nvSpPr>
          <p:cNvPr id="5" name="TextBox 4">
            <a:extLst>
              <a:ext uri="{FF2B5EF4-FFF2-40B4-BE49-F238E27FC236}">
                <a16:creationId xmlns:a16="http://schemas.microsoft.com/office/drawing/2014/main" id="{31F2971B-851F-4545-BB01-9B0FD3AAEEFF}"/>
              </a:ext>
            </a:extLst>
          </p:cNvPr>
          <p:cNvSpPr txBox="1"/>
          <p:nvPr/>
        </p:nvSpPr>
        <p:spPr>
          <a:xfrm>
            <a:off x="1007389" y="1348353"/>
            <a:ext cx="10346411" cy="646331"/>
          </a:xfrm>
          <a:prstGeom prst="rect">
            <a:avLst/>
          </a:prstGeom>
          <a:noFill/>
        </p:spPr>
        <p:txBody>
          <a:bodyPr wrap="square" rtlCol="0">
            <a:spAutoFit/>
          </a:bodyPr>
          <a:lstStyle/>
          <a:p>
            <a:r>
              <a:rPr lang="en-US" sz="1800" b="1" dirty="0"/>
              <a:t>Results</a:t>
            </a:r>
            <a:r>
              <a:rPr lang="en-US" sz="1800" dirty="0"/>
              <a:t> allows you to specify a sort criteria and order based on a single or multiple properties. For example, the following call sorts the returned cars from the example above numerically by miles:</a:t>
            </a:r>
          </a:p>
        </p:txBody>
      </p:sp>
      <p:sp>
        <p:nvSpPr>
          <p:cNvPr id="2" name="Rectangle 1">
            <a:extLst>
              <a:ext uri="{FF2B5EF4-FFF2-40B4-BE49-F238E27FC236}">
                <a16:creationId xmlns:a16="http://schemas.microsoft.com/office/drawing/2014/main" id="{84D9D439-1F53-C14A-BCE5-C77752995BCD}"/>
              </a:ext>
            </a:extLst>
          </p:cNvPr>
          <p:cNvSpPr/>
          <p:nvPr/>
        </p:nvSpPr>
        <p:spPr>
          <a:xfrm>
            <a:off x="3048000" y="2467198"/>
            <a:ext cx="6096000" cy="2402068"/>
          </a:xfrm>
          <a:prstGeom prst="rect">
            <a:avLst/>
          </a:prstGeom>
          <a:solidFill>
            <a:schemeClr val="bg1">
              <a:lumMod val="95000"/>
            </a:schemeClr>
          </a:solidFill>
        </p:spPr>
        <p:txBody>
          <a:bodyPr>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hondas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'make = "Honda"'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Sort Hondas by mileage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sortedHondas = hondas.sorted(</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Sort in descending order instead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sortedHondas = hondas.sorted(</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true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Sort by price in descending order and then miles in ascending</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sortedHondas = hondas.sorted([[</a:t>
            </a:r>
            <a:r>
              <a:rPr lang="en-VN" sz="1800" dirty="0">
                <a:solidFill>
                  <a:srgbClr val="86B300"/>
                </a:solidFill>
                <a:latin typeface="var(--font-monospace)"/>
                <a:ea typeface="Times New Roman" panose="02020603050405020304" pitchFamily="18" charset="0"/>
                <a:cs typeface="Times New Roman" panose="02020603050405020304" pitchFamily="18" charset="0"/>
              </a:rPr>
              <a:t>'price'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true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false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3490644942"/>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4097</TotalTime>
  <Words>4216</Words>
  <Application>Microsoft Macintosh PowerPoint</Application>
  <PresentationFormat>Widescreen</PresentationFormat>
  <Paragraphs>387</Paragraphs>
  <Slides>27</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Realm</vt:lpstr>
      <vt:lpstr>var(--font-monospace)</vt:lpstr>
      <vt:lpstr>Arial</vt:lpstr>
      <vt:lpstr>Calibri</vt:lpstr>
      <vt:lpstr>Times New Roman</vt:lpstr>
      <vt:lpstr>cc_blue</vt:lpstr>
      <vt:lpstr>React Native Basic</vt:lpstr>
      <vt:lpstr>Popular libraries</vt:lpstr>
      <vt:lpstr>Realm Database</vt:lpstr>
      <vt:lpstr>Queries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Migrations</vt:lpstr>
      <vt:lpstr>PowerPoint Presentation</vt:lpstr>
      <vt:lpstr>PowerPoint Presentation</vt:lpstr>
      <vt:lpstr>PowerPoint Presentation</vt:lpstr>
      <vt:lpstr>PowerPoint Presentation</vt:lpstr>
      <vt:lpstr>Notifications</vt:lpstr>
      <vt:lpstr>PowerPoint Presentation</vt:lpstr>
      <vt:lpstr>PowerPoint Presentation</vt:lpstr>
      <vt:lpstr>PowerPoint Presentation</vt:lpstr>
      <vt:lpstr>PowerPoint Presentation</vt:lpstr>
      <vt:lpstr>PowerPoint Presentation</vt:lpstr>
      <vt:lpstr>PowerPoint Presentation</vt:lpstr>
      <vt:lpstr>Encryption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74</cp:revision>
  <cp:lastPrinted>2020-04-06T06:57:46Z</cp:lastPrinted>
  <dcterms:created xsi:type="dcterms:W3CDTF">2020-04-06T02:02:09Z</dcterms:created>
  <dcterms:modified xsi:type="dcterms:W3CDTF">2020-06-20T06:41:36Z</dcterms:modified>
</cp:coreProperties>
</file>